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6" r:id="rId5"/>
  </p:sldMasterIdLst>
  <p:notesMasterIdLst>
    <p:notesMasterId r:id="rId30"/>
  </p:notesMasterIdLst>
  <p:sldIdLst>
    <p:sldId id="325" r:id="rId6"/>
    <p:sldId id="293" r:id="rId7"/>
    <p:sldId id="414" r:id="rId8"/>
    <p:sldId id="400" r:id="rId9"/>
    <p:sldId id="415" r:id="rId10"/>
    <p:sldId id="402" r:id="rId11"/>
    <p:sldId id="403" r:id="rId12"/>
    <p:sldId id="405" r:id="rId13"/>
    <p:sldId id="404" r:id="rId14"/>
    <p:sldId id="387" r:id="rId15"/>
    <p:sldId id="394" r:id="rId16"/>
    <p:sldId id="396" r:id="rId17"/>
    <p:sldId id="397" r:id="rId18"/>
    <p:sldId id="411" r:id="rId19"/>
    <p:sldId id="398" r:id="rId20"/>
    <p:sldId id="412" r:id="rId21"/>
    <p:sldId id="410" r:id="rId22"/>
    <p:sldId id="298" r:id="rId23"/>
    <p:sldId id="413" r:id="rId24"/>
    <p:sldId id="407" r:id="rId25"/>
    <p:sldId id="343" r:id="rId26"/>
    <p:sldId id="406" r:id="rId27"/>
    <p:sldId id="408" r:id="rId28"/>
    <p:sldId id="409" r:id="rId29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a Lopez Exposito" initials="NLE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295CA9"/>
    <a:srgbClr val="996600"/>
    <a:srgbClr val="CC3399"/>
    <a:srgbClr val="CCCC00"/>
    <a:srgbClr val="6DABDD"/>
    <a:srgbClr val="3C3C3C"/>
    <a:srgbClr val="0000FF"/>
    <a:srgbClr val="437F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54" autoAdjust="0"/>
    <p:restoredTop sz="96433" autoAdjust="0"/>
  </p:normalViewPr>
  <p:slideViewPr>
    <p:cSldViewPr>
      <p:cViewPr>
        <p:scale>
          <a:sx n="100" d="100"/>
          <a:sy n="100" d="100"/>
        </p:scale>
        <p:origin x="-630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69F71-A492-49A9-99D6-A4AD5F1FEB1C}" type="datetimeFigureOut">
              <a:rPr lang="es-ES" smtClean="0"/>
              <a:pPr/>
              <a:t>11/08/2016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1F492-CA53-41EB-BF32-B9DB5AE27AFD}" type="slidenum">
              <a:rPr lang="es-E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157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smtClean="0"/>
              <a:t>Coste del robo de identidad es de varios miles de millones de €</a:t>
            </a:r>
            <a:r>
              <a:rPr dirty="0" smtClean="0"/>
              <a:t> según la Comisión Nacional Bancaria y de Valores de México (CNBV)</a:t>
            </a:r>
          </a:p>
          <a:p>
            <a:r>
              <a:rPr dirty="0" smtClean="0"/>
              <a:t>Según el CNBV, en el primer semestre del año, la banco recibió 2.451 millones de reclamaciones, </a:t>
            </a:r>
            <a:r>
              <a:rPr lang="es-ES" b="1" dirty="0" smtClean="0"/>
              <a:t>1.683 millones se atribuyeron al fraude online</a:t>
            </a:r>
            <a:r>
              <a:rPr dirty="0" smtClean="0"/>
              <a:t>. 28.258 estaban relacionados con el robo de identidad, que es un 40% más que en el primer semestre de 2015.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F492-CA53-41EB-BF32-B9DB5AE27AFD}" type="slidenum">
              <a:rPr lang="es-E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4119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smtClean="0"/>
              <a:t>Coste del robo de identidad es de varios miles de millones de €</a:t>
            </a:r>
            <a:r>
              <a:rPr dirty="0" smtClean="0"/>
              <a:t> según la Comisión Nacional Bancaria y de Valores de México (CNBV)</a:t>
            </a:r>
          </a:p>
          <a:p>
            <a:r>
              <a:rPr dirty="0" smtClean="0"/>
              <a:t>Según el CNBV, en el primer semestre del año, la banco recibió 2.451 millones de reclamaciones, </a:t>
            </a:r>
            <a:r>
              <a:rPr lang="es-ES" b="1" dirty="0" smtClean="0"/>
              <a:t>1.683 millones se atribuyeron al fraude online</a:t>
            </a:r>
            <a:r>
              <a:rPr dirty="0" smtClean="0"/>
              <a:t>. 28.258 estaban relacionados con el robo de identidad, que es un 40% más que en el primer semestre de 2015.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F492-CA53-41EB-BF32-B9DB5AE27AFD}" type="slidenum">
              <a:rPr lang="es-E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482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smtClean="0"/>
              <a:t>Coste del robo de identidad es de varios miles de millones de €</a:t>
            </a:r>
            <a:r>
              <a:rPr dirty="0" smtClean="0"/>
              <a:t> según la Comisión Nacional Bancaria y de Valores de México (CNBV)</a:t>
            </a:r>
          </a:p>
          <a:p>
            <a:r>
              <a:rPr dirty="0" smtClean="0"/>
              <a:t>Según el CNBV, en el primer semestre del año, la banco recibió 2.451 millones de reclamaciones, </a:t>
            </a:r>
            <a:r>
              <a:rPr lang="es-ES" b="1" dirty="0" smtClean="0"/>
              <a:t>1.683 millones se atribuyeron al fraude online</a:t>
            </a:r>
            <a:r>
              <a:rPr dirty="0" smtClean="0"/>
              <a:t>. 28.258 estaban relacionados con el robo de identidad, que es un 40% más que en el primer semestre de 2015.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F492-CA53-41EB-BF32-B9DB5AE27AFD}" type="slidenum">
              <a:rPr lang="es-E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8970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F492-CA53-41EB-BF32-B9DB5AE27AFD}" type="slidenum">
              <a:rPr lang="es-E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694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F492-CA53-41EB-BF32-B9DB5AE27AFD}" type="slidenum">
              <a:rPr lang="es-E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950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F492-CA53-41EB-BF32-B9DB5AE27AFD}" type="slidenum">
              <a:rPr lang="es-E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6408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F492-CA53-41EB-BF32-B9DB5AE27AFD}" type="slidenum">
              <a:rPr lang="es-E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20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!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590872" y="303498"/>
            <a:ext cx="8013576" cy="1212771"/>
          </a:xfrm>
        </p:spPr>
        <p:txBody>
          <a:bodyPr anchor="t">
            <a:noAutofit/>
          </a:bodyPr>
          <a:lstStyle>
            <a:lvl1pPr algn="l">
              <a:defRPr sz="5000" baseline="0"/>
            </a:lvl1pPr>
          </a:lstStyle>
          <a:p>
            <a:r>
              <a:rPr lang="es-ES" dirty="0" smtClean="0"/>
              <a:t>Título de la presentación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590872" y="1653648"/>
            <a:ext cx="8013576" cy="702078"/>
          </a:xfrm>
        </p:spPr>
        <p:txBody>
          <a:bodyPr anchor="t">
            <a:normAutofit/>
          </a:bodyPr>
          <a:lstStyle>
            <a:lvl1pPr marL="0" indent="0" algn="l">
              <a:buNone/>
              <a:defRPr sz="2500">
                <a:solidFill>
                  <a:srgbClr val="6DABD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Subtítulo o ponente</a:t>
            </a:r>
            <a:endParaRPr lang="es-ES" dirty="0"/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>
          <a:xfrm>
            <a:off x="590872" y="2455720"/>
            <a:ext cx="2133600" cy="170036"/>
          </a:xfrm>
        </p:spPr>
        <p:txBody>
          <a:bodyPr/>
          <a:lstStyle/>
          <a:p>
            <a:fld id="{BAF6AF2A-4913-4B90-ABD7-1C012F01D9EA}" type="datetime1">
              <a:rPr lang="es-ES" smtClean="0"/>
              <a:pPr/>
              <a:t>11/08/2016</a:t>
            </a:fld>
            <a:endParaRPr lang="es-ES"/>
          </a:p>
        </p:txBody>
      </p:sp>
      <p:sp>
        <p:nvSpPr>
          <p:cNvPr id="4" name="Rectángulo 3"/>
          <p:cNvSpPr/>
          <p:nvPr userDrawn="1"/>
        </p:nvSpPr>
        <p:spPr>
          <a:xfrm>
            <a:off x="0" y="0"/>
            <a:ext cx="9144000" cy="5092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66832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;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590872" y="303498"/>
            <a:ext cx="8013576" cy="1212771"/>
          </a:xfrm>
        </p:spPr>
        <p:txBody>
          <a:bodyPr anchor="t">
            <a:noAutofit/>
          </a:bodyPr>
          <a:lstStyle>
            <a:lvl1pPr algn="l">
              <a:defRPr sz="5000" baseline="0"/>
            </a:lvl1pPr>
          </a:lstStyle>
          <a:p>
            <a:r>
              <a:rPr lang="es-ES_tradnl" dirty="0" smtClean="0"/>
              <a:t>¡GRACIAS!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589631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!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 userDrawn="1"/>
        </p:nvSpPr>
        <p:spPr>
          <a:xfrm>
            <a:off x="323528" y="3147814"/>
            <a:ext cx="1584176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Rectángulo"/>
          <p:cNvSpPr/>
          <p:nvPr userDrawn="1"/>
        </p:nvSpPr>
        <p:spPr>
          <a:xfrm>
            <a:off x="7020272" y="4011910"/>
            <a:ext cx="18002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611560" y="339502"/>
            <a:ext cx="7869560" cy="702078"/>
          </a:xfrm>
        </p:spPr>
        <p:txBody>
          <a:bodyPr anchor="t">
            <a:normAutofit/>
          </a:bodyPr>
          <a:lstStyle>
            <a:lvl1pPr marL="0" indent="0" algn="l">
              <a:buNone/>
              <a:defRPr sz="2500">
                <a:solidFill>
                  <a:srgbClr val="6DABD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Subtitle or presenter</a:t>
            </a:r>
            <a:endParaRPr lang="en-US" noProof="0" dirty="0"/>
          </a:p>
        </p:txBody>
      </p:sp>
      <p:sp>
        <p:nvSpPr>
          <p:cNvPr id="6" name="2 Subtítulo"/>
          <p:cNvSpPr txBox="1">
            <a:spLocks/>
          </p:cNvSpPr>
          <p:nvPr userDrawn="1"/>
        </p:nvSpPr>
        <p:spPr>
          <a:xfrm>
            <a:off x="645468" y="4436005"/>
            <a:ext cx="1728192" cy="2430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kern="1200">
                <a:solidFill>
                  <a:srgbClr val="6DABD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pandasecurity.com</a:t>
            </a:r>
            <a:endParaRPr lang="en-US" sz="1200" dirty="0"/>
          </a:p>
        </p:txBody>
      </p:sp>
      <p:pic>
        <p:nvPicPr>
          <p:cNvPr id="1026" name="Picture 2" descr="R:\Advertising\Solutions\Home-users\2016 Range\The Launch Box\Brochure\imgs\logo-panda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45238" y="4276159"/>
            <a:ext cx="1550268" cy="56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09532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5447-9AAE-4E4A-807A-784153A08966}" type="datetime1">
              <a:rPr lang="es-ES" smtClean="0"/>
              <a:pPr/>
              <a:t>11/08/2016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097795"/>
            <a:ext cx="9144000" cy="45705"/>
          </a:xfrm>
          <a:prstGeom prst="rect">
            <a:avLst/>
          </a:prstGeom>
        </p:spPr>
      </p:pic>
      <p:sp>
        <p:nvSpPr>
          <p:cNvPr id="10" name="1 Marcador de título"/>
          <p:cNvSpPr>
            <a:spLocks noGrp="1"/>
          </p:cNvSpPr>
          <p:nvPr>
            <p:ph type="title" hasCustomPrompt="1"/>
          </p:nvPr>
        </p:nvSpPr>
        <p:spPr>
          <a:xfrm>
            <a:off x="590872" y="405114"/>
            <a:ext cx="3765104" cy="7084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s-ES" dirty="0" err="1" smtClean="0"/>
              <a:t>Index</a:t>
            </a:r>
            <a:endParaRPr lang="es-ES" dirty="0"/>
          </a:p>
        </p:txBody>
      </p:sp>
      <p:sp>
        <p:nvSpPr>
          <p:cNvPr id="8" name="5 Marcador de contenido"/>
          <p:cNvSpPr>
            <a:spLocks noGrp="1"/>
          </p:cNvSpPr>
          <p:nvPr>
            <p:ph sz="quarter" idx="4"/>
          </p:nvPr>
        </p:nvSpPr>
        <p:spPr>
          <a:xfrm>
            <a:off x="590872" y="1221600"/>
            <a:ext cx="3765104" cy="3402378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/>
            </a:lvl1pPr>
            <a:lvl2pPr marL="800100" indent="-342900">
              <a:buFont typeface="+mj-lt"/>
              <a:buAutoNum type="arabicPeriod"/>
              <a:defRPr sz="1600"/>
            </a:lvl2pPr>
            <a:lvl3pPr marL="1257300" indent="-342900">
              <a:buFont typeface="+mj-lt"/>
              <a:buAutoNum type="arabicPeriod"/>
              <a:defRPr sz="1600"/>
            </a:lvl3pPr>
            <a:lvl4pPr marL="1714500" indent="-342900">
              <a:buFont typeface="+mj-lt"/>
              <a:buAutoNum type="arabicPeriod"/>
              <a:defRPr sz="1600"/>
            </a:lvl4pPr>
            <a:lvl5pPr marL="2171700" indent="-342900">
              <a:buFont typeface="+mj-lt"/>
              <a:buAutoNum type="arabicPeriod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078539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B47DE1FC-C22B-4482-98C9-1E3AFC50F8C6}" type="datetime1">
              <a:rPr lang="es-ES" smtClean="0">
                <a:solidFill>
                  <a:srgbClr val="FFFFFF"/>
                </a:solidFill>
              </a:rPr>
              <a:pPr/>
              <a:t>11/08/2016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CA4EB4C9-766B-45CC-9786-24C4DE8E4D2C}" type="slidenum">
              <a:rPr lang="es-ES" smtClean="0">
                <a:solidFill>
                  <a:srgbClr val="FFFFFF"/>
                </a:solidFill>
              </a:rPr>
              <a:pPr/>
              <a:t>‹#›</a:t>
            </a:fld>
            <a:endParaRPr lang="es-ES">
              <a:solidFill>
                <a:srgbClr val="FFFFFF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097795"/>
            <a:ext cx="9144000" cy="45705"/>
          </a:xfrm>
          <a:prstGeom prst="rect">
            <a:avLst/>
          </a:prstGeom>
        </p:spPr>
      </p:pic>
      <p:sp>
        <p:nvSpPr>
          <p:cNvPr id="10" name="1 Marcador de título"/>
          <p:cNvSpPr>
            <a:spLocks noGrp="1"/>
          </p:cNvSpPr>
          <p:nvPr>
            <p:ph type="title" hasCustomPrompt="1"/>
          </p:nvPr>
        </p:nvSpPr>
        <p:spPr>
          <a:xfrm>
            <a:off x="590872" y="405114"/>
            <a:ext cx="8013576" cy="11405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 smtClean="0"/>
              <a:t>Title of the chapter</a:t>
            </a:r>
            <a:endParaRPr lang="en-US" noProof="0" dirty="0"/>
          </a:p>
        </p:txBody>
      </p:sp>
      <p:sp>
        <p:nvSpPr>
          <p:cNvPr id="12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590872" y="2409732"/>
            <a:ext cx="8013576" cy="702078"/>
          </a:xfrm>
        </p:spPr>
        <p:txBody>
          <a:bodyPr anchor="t">
            <a:norm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Summary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2628284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5447-9AAE-4E4A-807A-784153A08966}" type="datetime1">
              <a:rPr lang="es-ES" smtClean="0"/>
              <a:pPr/>
              <a:t>11/08/2016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097795"/>
            <a:ext cx="9144000" cy="45705"/>
          </a:xfrm>
          <a:prstGeom prst="rect">
            <a:avLst/>
          </a:prstGeom>
        </p:spPr>
      </p:pic>
      <p:sp>
        <p:nvSpPr>
          <p:cNvPr id="10" name="1 Marcador de título"/>
          <p:cNvSpPr>
            <a:spLocks noGrp="1"/>
          </p:cNvSpPr>
          <p:nvPr>
            <p:ph type="title"/>
          </p:nvPr>
        </p:nvSpPr>
        <p:spPr>
          <a:xfrm>
            <a:off x="590872" y="405114"/>
            <a:ext cx="3765104" cy="11405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8" name="5 Marcador de contenido"/>
          <p:cNvSpPr>
            <a:spLocks noGrp="1"/>
          </p:cNvSpPr>
          <p:nvPr>
            <p:ph sz="quarter" idx="4"/>
          </p:nvPr>
        </p:nvSpPr>
        <p:spPr>
          <a:xfrm>
            <a:off x="4788024" y="411510"/>
            <a:ext cx="3816424" cy="421246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para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Tercer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3"/>
            <a:r>
              <a:rPr lang="en-US" noProof="0" dirty="0" smtClean="0"/>
              <a:t>Cuarto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296837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395536" y="267494"/>
            <a:ext cx="8352928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400087" y="4803998"/>
            <a:ext cx="1204361" cy="170036"/>
          </a:xfrm>
        </p:spPr>
        <p:txBody>
          <a:bodyPr/>
          <a:lstStyle/>
          <a:p>
            <a:fld id="{CA4EB4C9-766B-45CC-9786-24C4DE8E4D2C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097795"/>
            <a:ext cx="9144000" cy="45705"/>
          </a:xfrm>
          <a:prstGeom prst="rect">
            <a:avLst/>
          </a:prstGeom>
        </p:spPr>
      </p:pic>
      <p:sp>
        <p:nvSpPr>
          <p:cNvPr id="9" name="3 Marcador de contenido"/>
          <p:cNvSpPr>
            <a:spLocks noGrp="1"/>
          </p:cNvSpPr>
          <p:nvPr>
            <p:ph sz="half" idx="2"/>
          </p:nvPr>
        </p:nvSpPr>
        <p:spPr>
          <a:xfrm>
            <a:off x="539552" y="411510"/>
            <a:ext cx="3816424" cy="421246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para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Tercer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3"/>
            <a:r>
              <a:rPr lang="en-US" noProof="0" dirty="0" smtClean="0"/>
              <a:t>Cuarto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/>
          </a:p>
        </p:txBody>
      </p:sp>
      <p:sp>
        <p:nvSpPr>
          <p:cNvPr id="12" name="5 Marcador de contenido"/>
          <p:cNvSpPr>
            <a:spLocks noGrp="1"/>
          </p:cNvSpPr>
          <p:nvPr>
            <p:ph sz="quarter" idx="4"/>
          </p:nvPr>
        </p:nvSpPr>
        <p:spPr>
          <a:xfrm>
            <a:off x="4788024" y="411510"/>
            <a:ext cx="3816424" cy="421246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para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Tercer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3"/>
            <a:r>
              <a:rPr lang="en-US" noProof="0" dirty="0" smtClean="0"/>
              <a:t>Cuarto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393791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m side to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5447-9AAE-4E4A-807A-784153A08966}" type="datetime1">
              <a:rPr lang="es-ES" smtClean="0"/>
              <a:pPr/>
              <a:t>11/08/2016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097795"/>
            <a:ext cx="9144000" cy="45705"/>
          </a:xfrm>
          <a:prstGeom prst="rect">
            <a:avLst/>
          </a:prstGeom>
        </p:spPr>
      </p:pic>
      <p:sp>
        <p:nvSpPr>
          <p:cNvPr id="10" name="1 Marcador de título"/>
          <p:cNvSpPr>
            <a:spLocks noGrp="1"/>
          </p:cNvSpPr>
          <p:nvPr>
            <p:ph type="title"/>
          </p:nvPr>
        </p:nvSpPr>
        <p:spPr>
          <a:xfrm>
            <a:off x="590872" y="405114"/>
            <a:ext cx="8013576" cy="492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8" name="5 Marcador de contenido"/>
          <p:cNvSpPr>
            <a:spLocks noGrp="1"/>
          </p:cNvSpPr>
          <p:nvPr>
            <p:ph sz="quarter" idx="4"/>
          </p:nvPr>
        </p:nvSpPr>
        <p:spPr>
          <a:xfrm>
            <a:off x="590872" y="1167594"/>
            <a:ext cx="8013576" cy="345638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para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Tercer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3"/>
            <a:r>
              <a:rPr lang="en-US" noProof="0" dirty="0" smtClean="0"/>
              <a:t>Cuarto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096117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467544" y="339502"/>
            <a:ext cx="8280920" cy="446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309030" y="4803998"/>
            <a:ext cx="1348376" cy="216024"/>
          </a:xfrm>
        </p:spPr>
        <p:txBody>
          <a:bodyPr/>
          <a:lstStyle/>
          <a:p>
            <a:fld id="{CA4EB4C9-766B-45CC-9786-24C4DE8E4D2C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097795"/>
            <a:ext cx="9144000" cy="45705"/>
          </a:xfrm>
          <a:prstGeom prst="rect">
            <a:avLst/>
          </a:prstGeom>
        </p:spPr>
      </p:pic>
      <p:sp>
        <p:nvSpPr>
          <p:cNvPr id="9" name="3 Marcador de contenido"/>
          <p:cNvSpPr>
            <a:spLocks noGrp="1"/>
          </p:cNvSpPr>
          <p:nvPr>
            <p:ph sz="half" idx="2"/>
          </p:nvPr>
        </p:nvSpPr>
        <p:spPr>
          <a:xfrm>
            <a:off x="575556" y="411510"/>
            <a:ext cx="8064896" cy="432048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para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Tercer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3"/>
            <a:r>
              <a:rPr lang="en-US" noProof="0" dirty="0" smtClean="0"/>
              <a:t>Cuarto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5764896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90E5-905C-430D-AC63-3EAD5EA7F06A}" type="datetime1">
              <a:rPr lang="es-ES" smtClean="0"/>
              <a:pPr/>
              <a:t>11/08/2016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1 Marcador de título"/>
          <p:cNvSpPr>
            <a:spLocks noGrp="1"/>
          </p:cNvSpPr>
          <p:nvPr>
            <p:ph type="title"/>
          </p:nvPr>
        </p:nvSpPr>
        <p:spPr>
          <a:xfrm>
            <a:off x="590872" y="405114"/>
            <a:ext cx="3765104" cy="11405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570299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328080" y="4849986"/>
            <a:ext cx="1204361" cy="170036"/>
          </a:xfrm>
        </p:spPr>
        <p:txBody>
          <a:bodyPr/>
          <a:lstStyle/>
          <a:p>
            <a:fld id="{CA4EB4C9-766B-45CC-9786-24C4DE8E4D2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5" name="4 Rectángulo"/>
          <p:cNvSpPr/>
          <p:nvPr userDrawn="1"/>
        </p:nvSpPr>
        <p:spPr>
          <a:xfrm>
            <a:off x="467544" y="195486"/>
            <a:ext cx="8280920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Rectángulo"/>
          <p:cNvSpPr/>
          <p:nvPr userDrawn="1"/>
        </p:nvSpPr>
        <p:spPr>
          <a:xfrm>
            <a:off x="467544" y="339502"/>
            <a:ext cx="8280920" cy="446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871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5447-9AAE-4E4A-807A-784153A08966}" type="datetime1">
              <a:rPr lang="es-ES" smtClean="0"/>
              <a:pPr/>
              <a:t>11/08/2016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97795"/>
            <a:ext cx="9144000" cy="45705"/>
          </a:xfrm>
          <a:prstGeom prst="rect">
            <a:avLst/>
          </a:prstGeom>
        </p:spPr>
      </p:pic>
      <p:sp>
        <p:nvSpPr>
          <p:cNvPr id="10" name="1 Marcador de título"/>
          <p:cNvSpPr>
            <a:spLocks noGrp="1"/>
          </p:cNvSpPr>
          <p:nvPr>
            <p:ph type="title" hasCustomPrompt="1"/>
          </p:nvPr>
        </p:nvSpPr>
        <p:spPr>
          <a:xfrm>
            <a:off x="590872" y="405114"/>
            <a:ext cx="3765104" cy="7084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8" name="5 Marcador de contenido"/>
          <p:cNvSpPr>
            <a:spLocks noGrp="1"/>
          </p:cNvSpPr>
          <p:nvPr>
            <p:ph sz="quarter" idx="4"/>
          </p:nvPr>
        </p:nvSpPr>
        <p:spPr>
          <a:xfrm>
            <a:off x="590872" y="1221600"/>
            <a:ext cx="3765104" cy="3402378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/>
            </a:lvl1pPr>
            <a:lvl2pPr marL="800100" indent="-342900">
              <a:buFont typeface="+mj-lt"/>
              <a:buAutoNum type="arabicPeriod"/>
              <a:defRPr sz="1600"/>
            </a:lvl2pPr>
            <a:lvl3pPr marL="1257300" indent="-342900">
              <a:buFont typeface="+mj-lt"/>
              <a:buAutoNum type="arabicPeriod"/>
              <a:defRPr sz="1600"/>
            </a:lvl3pPr>
            <a:lvl4pPr marL="1714500" indent="-342900">
              <a:buFont typeface="+mj-lt"/>
              <a:buAutoNum type="arabicPeriod"/>
              <a:defRPr sz="1600"/>
            </a:lvl4pPr>
            <a:lvl5pPr marL="2171700" indent="-342900">
              <a:buFont typeface="+mj-lt"/>
              <a:buAutoNum type="arabicPeriod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122766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;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590872" y="303498"/>
            <a:ext cx="8013576" cy="1212771"/>
          </a:xfrm>
        </p:spPr>
        <p:txBody>
          <a:bodyPr anchor="t">
            <a:noAutofit/>
          </a:bodyPr>
          <a:lstStyle>
            <a:lvl1pPr algn="l">
              <a:defRPr sz="5000" baseline="0"/>
            </a:lvl1pPr>
          </a:lstStyle>
          <a:p>
            <a:r>
              <a:rPr lang="en-US" noProof="0" dirty="0" smtClean="0"/>
              <a:t>THANK YOU!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9406738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B47DE1FC-C22B-4482-98C9-1E3AFC50F8C6}" type="datetime1">
              <a:rPr lang="es-ES" smtClean="0"/>
              <a:pPr/>
              <a:t>11/08/2016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CA4EB4C9-766B-45CC-9786-24C4DE8E4D2C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97795"/>
            <a:ext cx="9144000" cy="45705"/>
          </a:xfrm>
          <a:prstGeom prst="rect">
            <a:avLst/>
          </a:prstGeom>
        </p:spPr>
      </p:pic>
      <p:sp>
        <p:nvSpPr>
          <p:cNvPr id="10" name="1 Marcador de título"/>
          <p:cNvSpPr>
            <a:spLocks noGrp="1"/>
          </p:cNvSpPr>
          <p:nvPr>
            <p:ph type="title" hasCustomPrompt="1"/>
          </p:nvPr>
        </p:nvSpPr>
        <p:spPr>
          <a:xfrm>
            <a:off x="590872" y="405114"/>
            <a:ext cx="8013576" cy="11405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 smtClean="0"/>
              <a:t>Título del capítulo</a:t>
            </a:r>
            <a:endParaRPr lang="es-ES" dirty="0"/>
          </a:p>
        </p:txBody>
      </p:sp>
      <p:sp>
        <p:nvSpPr>
          <p:cNvPr id="12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590872" y="2409732"/>
            <a:ext cx="8013576" cy="702078"/>
          </a:xfrm>
        </p:spPr>
        <p:txBody>
          <a:bodyPr anchor="t">
            <a:norm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Resumen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9218642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5447-9AAE-4E4A-807A-784153A08966}" type="datetime1">
              <a:rPr lang="es-ES" smtClean="0"/>
              <a:pPr/>
              <a:t>11/08/2016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97795"/>
            <a:ext cx="9144000" cy="45705"/>
          </a:xfrm>
          <a:prstGeom prst="rect">
            <a:avLst/>
          </a:prstGeom>
        </p:spPr>
      </p:pic>
      <p:sp>
        <p:nvSpPr>
          <p:cNvPr id="10" name="1 Marcador de título"/>
          <p:cNvSpPr>
            <a:spLocks noGrp="1"/>
          </p:cNvSpPr>
          <p:nvPr>
            <p:ph type="title" hasCustomPrompt="1"/>
          </p:nvPr>
        </p:nvSpPr>
        <p:spPr>
          <a:xfrm>
            <a:off x="590872" y="405114"/>
            <a:ext cx="3765104" cy="11405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8" name="5 Marcador de contenido"/>
          <p:cNvSpPr>
            <a:spLocks noGrp="1"/>
          </p:cNvSpPr>
          <p:nvPr>
            <p:ph sz="quarter" idx="4"/>
          </p:nvPr>
        </p:nvSpPr>
        <p:spPr>
          <a:xfrm>
            <a:off x="4788024" y="411510"/>
            <a:ext cx="3816424" cy="421246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3650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B4A3-1326-4F64-BD29-C21BF2DB9DE5}" type="datetime1">
              <a:rPr lang="es-ES" smtClean="0"/>
              <a:pPr/>
              <a:t>11/08/2016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97795"/>
            <a:ext cx="9144000" cy="45705"/>
          </a:xfrm>
          <a:prstGeom prst="rect">
            <a:avLst/>
          </a:prstGeom>
        </p:spPr>
      </p:pic>
      <p:sp>
        <p:nvSpPr>
          <p:cNvPr id="9" name="3 Marcador de contenido"/>
          <p:cNvSpPr>
            <a:spLocks noGrp="1"/>
          </p:cNvSpPr>
          <p:nvPr>
            <p:ph sz="half" idx="2"/>
          </p:nvPr>
        </p:nvSpPr>
        <p:spPr>
          <a:xfrm>
            <a:off x="539552" y="411510"/>
            <a:ext cx="3816424" cy="421246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2" name="5 Marcador de contenido"/>
          <p:cNvSpPr>
            <a:spLocks noGrp="1"/>
          </p:cNvSpPr>
          <p:nvPr>
            <p:ph sz="quarter" idx="4"/>
          </p:nvPr>
        </p:nvSpPr>
        <p:spPr>
          <a:xfrm>
            <a:off x="4788024" y="411510"/>
            <a:ext cx="3816424" cy="421246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11610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m side to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5447-9AAE-4E4A-807A-784153A08966}" type="datetime1">
              <a:rPr lang="es-ES" smtClean="0"/>
              <a:pPr/>
              <a:t>11/08/2016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97795"/>
            <a:ext cx="9144000" cy="45705"/>
          </a:xfrm>
          <a:prstGeom prst="rect">
            <a:avLst/>
          </a:prstGeom>
        </p:spPr>
      </p:pic>
      <p:sp>
        <p:nvSpPr>
          <p:cNvPr id="10" name="1 Marcador de título"/>
          <p:cNvSpPr>
            <a:spLocks noGrp="1"/>
          </p:cNvSpPr>
          <p:nvPr>
            <p:ph type="title" hasCustomPrompt="1"/>
          </p:nvPr>
        </p:nvSpPr>
        <p:spPr>
          <a:xfrm>
            <a:off x="590872" y="405114"/>
            <a:ext cx="8013576" cy="492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8" name="5 Marcador de contenido"/>
          <p:cNvSpPr>
            <a:spLocks noGrp="1"/>
          </p:cNvSpPr>
          <p:nvPr>
            <p:ph sz="quarter" idx="4"/>
          </p:nvPr>
        </p:nvSpPr>
        <p:spPr>
          <a:xfrm>
            <a:off x="590872" y="1167594"/>
            <a:ext cx="8013576" cy="345638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749545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B4A3-1326-4F64-BD29-C21BF2DB9DE5}" type="datetime1">
              <a:rPr lang="es-ES" smtClean="0"/>
              <a:pPr/>
              <a:t>11/08/2016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97795"/>
            <a:ext cx="9144000" cy="45705"/>
          </a:xfrm>
          <a:prstGeom prst="rect">
            <a:avLst/>
          </a:prstGeom>
        </p:spPr>
      </p:pic>
      <p:sp>
        <p:nvSpPr>
          <p:cNvPr id="9" name="3 Marcador de contenido"/>
          <p:cNvSpPr>
            <a:spLocks noGrp="1"/>
          </p:cNvSpPr>
          <p:nvPr>
            <p:ph sz="half" idx="2"/>
          </p:nvPr>
        </p:nvSpPr>
        <p:spPr>
          <a:xfrm>
            <a:off x="539552" y="411510"/>
            <a:ext cx="8064896" cy="421246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33491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90E5-905C-430D-AC63-3EAD5EA7F06A}" type="datetime1">
              <a:rPr lang="es-ES" smtClean="0"/>
              <a:pPr/>
              <a:t>11/08/2016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1 Marcador de título"/>
          <p:cNvSpPr>
            <a:spLocks noGrp="1"/>
          </p:cNvSpPr>
          <p:nvPr>
            <p:ph type="title" hasCustomPrompt="1"/>
          </p:nvPr>
        </p:nvSpPr>
        <p:spPr>
          <a:xfrm>
            <a:off x="590872" y="405114"/>
            <a:ext cx="3765104" cy="11405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s-ES" dirty="0" smtClean="0"/>
              <a:t>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5784002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555C-B5D8-48F3-9E18-E72C0B35D7DC}" type="datetime1">
              <a:rPr lang="es-ES" smtClean="0"/>
              <a:pPr/>
              <a:t>11/08/2016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07756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90872" y="405114"/>
            <a:ext cx="8013576" cy="7084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 err="1" smtClean="0"/>
              <a:t>Title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90872" y="1229506"/>
            <a:ext cx="8013576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788024" y="4819166"/>
            <a:ext cx="2133600" cy="170036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000">
                <a:solidFill>
                  <a:srgbClr val="6DABDD"/>
                </a:solidFill>
              </a:defRPr>
            </a:lvl1pPr>
          </a:lstStyle>
          <a:p>
            <a:fld id="{B9624789-BC95-4052-A52D-6DD65646A50B}" type="datetime1">
              <a:rPr lang="es-ES" smtClean="0"/>
              <a:pPr/>
              <a:t>11/08/2016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11560" y="4819166"/>
            <a:ext cx="2895600" cy="170036"/>
          </a:xfrm>
          <a:prstGeom prst="rect">
            <a:avLst/>
          </a:prstGeom>
        </p:spPr>
        <p:txBody>
          <a:bodyPr vert="horz" wrap="square" lIns="0" tIns="36000" rIns="72000" bIns="36000" rtlCol="0" anchor="ctr"/>
          <a:lstStyle>
            <a:lvl1pPr algn="l">
              <a:defRPr sz="1000">
                <a:solidFill>
                  <a:srgbClr val="6DABDD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328080" y="4819166"/>
            <a:ext cx="1204361" cy="170036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rgbClr val="6DABDD"/>
                </a:solidFill>
              </a:defRPr>
            </a:lvl1pPr>
          </a:lstStyle>
          <a:p>
            <a:fld id="{CA4EB4C9-766B-45CC-9786-24C4DE8E4D2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2222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2" r:id="rId4"/>
    <p:sldLayoutId id="2147483661" r:id="rId5"/>
    <p:sldLayoutId id="2147483665" r:id="rId6"/>
    <p:sldLayoutId id="2147483663" r:id="rId7"/>
    <p:sldLayoutId id="2147483654" r:id="rId8"/>
    <p:sldLayoutId id="2147483655" r:id="rId9"/>
    <p:sldLayoutId id="2147483660" r:id="rId10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90872" y="405114"/>
            <a:ext cx="8013576" cy="7084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90872" y="1229506"/>
            <a:ext cx="8013576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para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Tercer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3"/>
            <a:r>
              <a:rPr lang="en-US" noProof="0" dirty="0" smtClean="0"/>
              <a:t>Cuarto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788024" y="4803998"/>
            <a:ext cx="2133600" cy="170036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000">
                <a:solidFill>
                  <a:srgbClr val="6DABDD"/>
                </a:solidFill>
              </a:defRPr>
            </a:lvl1pPr>
          </a:lstStyle>
          <a:p>
            <a:fld id="{B9624789-BC95-4052-A52D-6DD65646A50B}" type="datetime1">
              <a:rPr lang="es-ES" smtClean="0"/>
              <a:pPr/>
              <a:t>11/08/2016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11560" y="4803998"/>
            <a:ext cx="2895600" cy="170036"/>
          </a:xfrm>
          <a:prstGeom prst="rect">
            <a:avLst/>
          </a:prstGeom>
        </p:spPr>
        <p:txBody>
          <a:bodyPr vert="horz" wrap="square" lIns="0" tIns="36000" rIns="72000" bIns="36000" rtlCol="0" anchor="ctr"/>
          <a:lstStyle>
            <a:lvl1pPr algn="l">
              <a:defRPr sz="1000">
                <a:solidFill>
                  <a:srgbClr val="6DABD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328080" y="4803998"/>
            <a:ext cx="1204361" cy="170036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rgbClr val="6DABDD"/>
                </a:solidFill>
              </a:defRPr>
            </a:lvl1pPr>
          </a:lstStyle>
          <a:p>
            <a:fld id="{CA4EB4C9-766B-45CC-9786-24C4DE8E4D2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9878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51.png"/><Relationship Id="rId3" Type="http://schemas.openxmlformats.org/officeDocument/2006/relationships/image" Target="../media/image30.png"/><Relationship Id="rId21" Type="http://schemas.openxmlformats.org/officeDocument/2006/relationships/image" Target="../media/image54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50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hyperlink" Target="http://www.pandasecurity.com/homeusers/support/" TargetMode="External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5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51.png"/><Relationship Id="rId26" Type="http://schemas.openxmlformats.org/officeDocument/2006/relationships/image" Target="../media/image44.png"/><Relationship Id="rId3" Type="http://schemas.openxmlformats.org/officeDocument/2006/relationships/image" Target="../media/image30.png"/><Relationship Id="rId21" Type="http://schemas.openxmlformats.org/officeDocument/2006/relationships/image" Target="../media/image5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50.png"/><Relationship Id="rId25" Type="http://schemas.openxmlformats.org/officeDocument/2006/relationships/image" Target="../media/image62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61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60.png"/><Relationship Id="rId28" Type="http://schemas.openxmlformats.org/officeDocument/2006/relationships/hyperlink" Target="http://www.pandasecurity.com/homeusers/support/" TargetMode="External"/><Relationship Id="rId10" Type="http://schemas.openxmlformats.org/officeDocument/2006/relationships/image" Target="../media/image37.png"/><Relationship Id="rId19" Type="http://schemas.openxmlformats.org/officeDocument/2006/relationships/image" Target="../media/image5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59.png"/><Relationship Id="rId27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4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trustpilot.com/review/www.pandasecurity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Защищая и упрощая Вашу жизнь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7129" y="1301834"/>
            <a:ext cx="3561931" cy="30701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/>
          <a:srcRect t="17026" b="27658"/>
          <a:stretch/>
        </p:blipFill>
        <p:spPr>
          <a:xfrm>
            <a:off x="179512" y="4443958"/>
            <a:ext cx="865663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3124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/>
          <a:srcRect l="1963" t="4849" b="9749"/>
          <a:stretch/>
        </p:blipFill>
        <p:spPr>
          <a:xfrm>
            <a:off x="12216" y="728"/>
            <a:ext cx="9131784" cy="2420610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/>
              <a:pPr/>
              <a:t>10</a:t>
            </a:fld>
            <a:endParaRPr lang="en-US"/>
          </a:p>
        </p:txBody>
      </p:sp>
      <p:sp>
        <p:nvSpPr>
          <p:cNvPr id="7" name="6 Marcador de contenido"/>
          <p:cNvSpPr txBox="1">
            <a:spLocks/>
          </p:cNvSpPr>
          <p:nvPr/>
        </p:nvSpPr>
        <p:spPr>
          <a:xfrm>
            <a:off x="213445" y="339502"/>
            <a:ext cx="8064896" cy="39037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buNone/>
            </a:pPr>
            <a:r>
              <a:rPr dirty="0" smtClean="0"/>
              <a:t>   </a:t>
            </a:r>
            <a:endParaRPr lang="en-US" sz="1200" dirty="0" smtClean="0">
              <a:solidFill>
                <a:srgbClr val="6DABDD"/>
              </a:solidFill>
            </a:endParaRPr>
          </a:p>
        </p:txBody>
      </p:sp>
      <p:sp>
        <p:nvSpPr>
          <p:cNvPr id="10" name="4 Marcador de contenido"/>
          <p:cNvSpPr txBox="1">
            <a:spLocks/>
          </p:cNvSpPr>
          <p:nvPr/>
        </p:nvSpPr>
        <p:spPr>
          <a:xfrm>
            <a:off x="539551" y="2421338"/>
            <a:ext cx="7992889" cy="2310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accent1"/>
                </a:solidFill>
              </a:rPr>
              <a:t>Мы обеспечиваем </a:t>
            </a:r>
            <a:r>
              <a:rPr lang="ru-RU" sz="950" b="1" dirty="0" smtClean="0">
                <a:solidFill>
                  <a:schemeClr val="accent1"/>
                </a:solidFill>
              </a:rPr>
              <a:t>безопасность Ваших персональных и банковских данных</a:t>
            </a:r>
            <a:r>
              <a:rPr sz="950" b="1" dirty="0" smtClean="0">
                <a:solidFill>
                  <a:schemeClr val="accent1"/>
                </a:solidFill>
              </a:rPr>
              <a:t>.</a:t>
            </a:r>
            <a:endParaRPr sz="950" b="1" dirty="0">
              <a:solidFill>
                <a:schemeClr val="accent1"/>
              </a:solidFill>
            </a:endParaRPr>
          </a:p>
          <a:p>
            <a:pPr marL="285750" indent="-285750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accent1"/>
                </a:solidFill>
              </a:rPr>
              <a:t>Мы защищаем Вас в реальном времени с помощью </a:t>
            </a:r>
            <a:r>
              <a:rPr lang="ru-RU" sz="950" b="1" dirty="0" smtClean="0">
                <a:solidFill>
                  <a:schemeClr val="accent1"/>
                </a:solidFill>
              </a:rPr>
              <a:t>наших антивирусных решений</a:t>
            </a:r>
            <a:r>
              <a:rPr sz="950" dirty="0" smtClean="0">
                <a:solidFill>
                  <a:schemeClr val="accent1"/>
                </a:solidFill>
              </a:rPr>
              <a:t>.</a:t>
            </a:r>
            <a:endParaRPr sz="950" dirty="0">
              <a:solidFill>
                <a:schemeClr val="accent1"/>
              </a:solidFill>
            </a:endParaRPr>
          </a:p>
          <a:p>
            <a:pPr marL="285750" indent="-285750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accent1"/>
                </a:solidFill>
              </a:rPr>
              <a:t>Защита каждого устройства, подключенного к Вашей </a:t>
            </a:r>
            <a:r>
              <a:rPr lang="ru-RU" sz="950" b="1" dirty="0" smtClean="0">
                <a:solidFill>
                  <a:schemeClr val="accent1"/>
                </a:solidFill>
              </a:rPr>
              <a:t>сети </a:t>
            </a:r>
            <a:r>
              <a:rPr sz="950" b="1" dirty="0" smtClean="0">
                <a:solidFill>
                  <a:schemeClr val="accent1"/>
                </a:solidFill>
              </a:rPr>
              <a:t>Wi-Fi</a:t>
            </a:r>
            <a:r>
              <a:rPr lang="es-ES" sz="950" b="1" dirty="0" smtClean="0">
                <a:solidFill>
                  <a:schemeClr val="accent1"/>
                </a:solidFill>
              </a:rPr>
              <a:t>.</a:t>
            </a:r>
            <a:r>
              <a:rPr sz="950" b="1" dirty="0" smtClean="0">
                <a:solidFill>
                  <a:schemeClr val="accent1"/>
                </a:solidFill>
              </a:rPr>
              <a:t> </a:t>
            </a:r>
            <a:endParaRPr sz="950" b="1" dirty="0">
              <a:solidFill>
                <a:schemeClr val="accent1"/>
              </a:solidFill>
            </a:endParaRPr>
          </a:p>
          <a:p>
            <a:pPr marL="285750" indent="-285750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950" b="1" dirty="0" smtClean="0">
                <a:solidFill>
                  <a:schemeClr val="accent1"/>
                </a:solidFill>
              </a:rPr>
              <a:t>Управление паролями </a:t>
            </a:r>
            <a:r>
              <a:rPr lang="ru-RU" sz="950" dirty="0" smtClean="0">
                <a:solidFill>
                  <a:schemeClr val="accent1"/>
                </a:solidFill>
              </a:rPr>
              <a:t>к различным </a:t>
            </a:r>
            <a:r>
              <a:rPr lang="ru-RU" sz="950" dirty="0" err="1" smtClean="0">
                <a:solidFill>
                  <a:schemeClr val="accent1"/>
                </a:solidFill>
              </a:rPr>
              <a:t>онлайн-сервисам</a:t>
            </a:r>
            <a:r>
              <a:rPr lang="ru-RU" sz="950" dirty="0" smtClean="0">
                <a:solidFill>
                  <a:schemeClr val="accent1"/>
                </a:solidFill>
              </a:rPr>
              <a:t>, которые Вы используете</a:t>
            </a:r>
            <a:r>
              <a:rPr sz="950" dirty="0" smtClean="0">
                <a:solidFill>
                  <a:schemeClr val="accent1"/>
                </a:solidFill>
              </a:rPr>
              <a:t>.</a:t>
            </a:r>
            <a:endParaRPr sz="950" dirty="0">
              <a:solidFill>
                <a:schemeClr val="accent1"/>
              </a:solidFill>
            </a:endParaRPr>
          </a:p>
          <a:p>
            <a:pPr marL="285750" indent="-285750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accent1"/>
                </a:solidFill>
              </a:rPr>
              <a:t>Мы позволяем Вам </a:t>
            </a:r>
            <a:r>
              <a:rPr lang="ru-RU" sz="950" b="1" dirty="0" smtClean="0">
                <a:solidFill>
                  <a:schemeClr val="accent1"/>
                </a:solidFill>
              </a:rPr>
              <a:t>удаленно удалять всю информацию с Ваших устройств </a:t>
            </a:r>
            <a:r>
              <a:rPr lang="ru-RU" sz="950" dirty="0" smtClean="0">
                <a:solidFill>
                  <a:schemeClr val="accent1"/>
                </a:solidFill>
              </a:rPr>
              <a:t>в случае их потери или кражи</a:t>
            </a:r>
            <a:r>
              <a:rPr sz="950" dirty="0" smtClean="0">
                <a:solidFill>
                  <a:schemeClr val="accent1"/>
                </a:solidFill>
              </a:rPr>
              <a:t>. </a:t>
            </a:r>
            <a:endParaRPr lang="es-ES" sz="950" dirty="0" smtClean="0">
              <a:solidFill>
                <a:schemeClr val="accent1"/>
              </a:solidFill>
            </a:endParaRPr>
          </a:p>
          <a:p>
            <a:pPr marL="285750" indent="-285750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sz="950" dirty="0">
              <a:solidFill>
                <a:schemeClr val="accent1"/>
              </a:solidFill>
            </a:endParaRPr>
          </a:p>
          <a:p>
            <a:pPr>
              <a:lnSpc>
                <a:spcPts val="2300"/>
              </a:lnSpc>
              <a:spcBef>
                <a:spcPts val="0"/>
              </a:spcBef>
            </a:pPr>
            <a:r>
              <a:rPr lang="ru-RU" sz="950" dirty="0" smtClean="0">
                <a:solidFill>
                  <a:schemeClr val="accent1"/>
                </a:solidFill>
              </a:rPr>
              <a:t>Если Вы хотите защитить Вашу конфиденциальность, Вам требуется </a:t>
            </a:r>
            <a:r>
              <a:rPr lang="en-US" sz="950" b="1" dirty="0" smtClean="0">
                <a:solidFill>
                  <a:schemeClr val="accent1"/>
                </a:solidFill>
              </a:rPr>
              <a:t>Panda </a:t>
            </a:r>
            <a:r>
              <a:rPr lang="en-US" sz="950" b="1" dirty="0">
                <a:solidFill>
                  <a:schemeClr val="accent1"/>
                </a:solidFill>
              </a:rPr>
              <a:t>Global </a:t>
            </a:r>
            <a:r>
              <a:rPr lang="en-US" sz="950" b="1" dirty="0" smtClean="0">
                <a:solidFill>
                  <a:schemeClr val="accent1"/>
                </a:solidFill>
              </a:rPr>
              <a:t>Protection</a:t>
            </a:r>
            <a:r>
              <a:rPr lang="en-US" sz="950" dirty="0" smtClean="0">
                <a:solidFill>
                  <a:schemeClr val="accent1"/>
                </a:solidFill>
              </a:rPr>
              <a:t>.</a:t>
            </a:r>
            <a:endParaRPr lang="en-US" sz="950" dirty="0">
              <a:solidFill>
                <a:schemeClr val="accent1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1560" y="405114"/>
            <a:ext cx="7920881" cy="9997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bg1"/>
                </a:solidFill>
              </a:rPr>
              <a:t>Что мы делаем для защиты Вашей конфиденциальности</a:t>
            </a:r>
            <a:r>
              <a:rPr lang="es-ES" sz="2800" dirty="0" smtClean="0">
                <a:solidFill>
                  <a:schemeClr val="bg1"/>
                </a:solidFill>
              </a:rPr>
              <a:t>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779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555C-B5D8-48F3-9E18-E72C0B35D7DC}" type="datetime1">
              <a:rPr lang="es-ES" smtClean="0"/>
              <a:pPr/>
              <a:t>11/08/2016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/>
              <a:pPr/>
              <a:t>11</a:t>
            </a:fld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467544" y="619983"/>
            <a:ext cx="8208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000" dirty="0" smtClean="0">
                <a:solidFill>
                  <a:schemeClr val="tx2"/>
                </a:solidFill>
                <a:latin typeface="+mj-lt"/>
              </a:rPr>
              <a:t>Новые решения </a:t>
            </a:r>
            <a:r>
              <a:rPr lang="es-ES" sz="3000" dirty="0" smtClean="0">
                <a:solidFill>
                  <a:schemeClr val="tx2"/>
                </a:solidFill>
                <a:latin typeface="+mj-lt"/>
              </a:rPr>
              <a:t>Panda</a:t>
            </a:r>
          </a:p>
          <a:p>
            <a:pPr algn="ctr">
              <a:spcBef>
                <a:spcPct val="0"/>
              </a:spcBef>
            </a:pPr>
            <a:r>
              <a:rPr lang="ru-RU" sz="3000" dirty="0" smtClean="0">
                <a:solidFill>
                  <a:schemeClr val="tx2"/>
                </a:solidFill>
                <a:latin typeface="+mj-lt"/>
              </a:rPr>
              <a:t>Разработаны для Вас</a:t>
            </a:r>
            <a:endParaRPr lang="en-US" sz="3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0286" y="1707974"/>
            <a:ext cx="604605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99847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/>
          <a:srcRect t="9658" b="3235"/>
          <a:stretch/>
        </p:blipFill>
        <p:spPr>
          <a:xfrm>
            <a:off x="5320" y="-1"/>
            <a:ext cx="9138680" cy="5092031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/>
              <a:pPr/>
              <a:t>12</a:t>
            </a:fld>
            <a:endParaRPr lang="en-US" dirty="0"/>
          </a:p>
        </p:txBody>
      </p:sp>
      <p:sp>
        <p:nvSpPr>
          <p:cNvPr id="7" name="6 Marcador de contenido"/>
          <p:cNvSpPr txBox="1">
            <a:spLocks/>
          </p:cNvSpPr>
          <p:nvPr/>
        </p:nvSpPr>
        <p:spPr>
          <a:xfrm>
            <a:off x="539552" y="3291830"/>
            <a:ext cx="7200800" cy="15841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Panda Antivirus Pro </a:t>
            </a:r>
            <a:endParaRPr lang="en-US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Защитите Вашу сеть и спокойно работайте в Интернете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30" descr="R:\Advertising\Solutions\Home-users\2016 Range\The Launch Box\Brochure\imgs\ico-devices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176030"/>
            <a:ext cx="1143000" cy="5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9128" y="298251"/>
            <a:ext cx="348099" cy="34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7149138" y="298251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Базовая</a:t>
            </a:r>
            <a:r>
              <a:rPr lang="es-ES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защита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7193472" y="269067"/>
            <a:ext cx="1656184" cy="34809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96972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7 Marcador de contenido"/>
          <p:cNvSpPr>
            <a:spLocks noGrp="1"/>
          </p:cNvSpPr>
          <p:nvPr>
            <p:ph sz="quarter" idx="4"/>
          </p:nvPr>
        </p:nvSpPr>
        <p:spPr>
          <a:xfrm>
            <a:off x="3491880" y="411510"/>
            <a:ext cx="3816424" cy="4212468"/>
          </a:xfrm>
        </p:spPr>
        <p:txBody>
          <a:bodyPr>
            <a:normAutofit/>
          </a:bodyPr>
          <a:lstStyle/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0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1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/>
              <a:pPr/>
              <a:t>13</a:t>
            </a:fld>
            <a:endParaRPr lang="en-US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2915816" y="411510"/>
            <a:ext cx="5040560" cy="4212468"/>
          </a:xfrm>
        </p:spPr>
        <p:txBody>
          <a:bodyPr>
            <a:normAutofit/>
          </a:bodyPr>
          <a:lstStyle/>
          <a:p>
            <a:endParaRPr lang="en-US" sz="11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11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en-US" sz="1100" b="1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Windows®</a:t>
            </a:r>
          </a:p>
          <a:p>
            <a:endParaRPr lang="en-US" sz="11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11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11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endParaRPr lang="en-US" sz="500" b="1" dirty="0" smtClean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US" sz="1100" b="1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iOS®</a:t>
            </a:r>
          </a:p>
          <a:p>
            <a:endParaRPr lang="en-US" sz="11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11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11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en-US" sz="11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Android™</a:t>
            </a:r>
          </a:p>
          <a:p>
            <a:endParaRPr lang="en-US" sz="11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11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11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ru-RU" sz="1100" b="1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Техническая поддержка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endParaRPr lang="en-US" sz="800" b="1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800" baseline="300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800" baseline="300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800" baseline="300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800" baseline="300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800" baseline="300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800" baseline="300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6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4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4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5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5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5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5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5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600" baseline="30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7018439" y="195486"/>
            <a:ext cx="2038153" cy="230832"/>
            <a:chOff x="6926335" y="195486"/>
            <a:chExt cx="2038153" cy="230832"/>
          </a:xfrm>
        </p:grpSpPr>
        <p:pic>
          <p:nvPicPr>
            <p:cNvPr id="4127" name="Picture 31" descr="R:\Advertising\Solutions\Home-users\2016 Range\The Launch Box\Brochure\imgs\symbol-avpro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6335" y="196279"/>
              <a:ext cx="215231" cy="215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15 Rectángulo"/>
            <p:cNvSpPr/>
            <p:nvPr/>
          </p:nvSpPr>
          <p:spPr>
            <a:xfrm>
              <a:off x="7110536" y="195486"/>
              <a:ext cx="1853952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 smtClean="0">
                  <a:solidFill>
                    <a:schemeClr val="accent3">
                      <a:lumMod val="75000"/>
                    </a:schemeClr>
                  </a:solidFill>
                </a:rPr>
                <a:t>Panda Antivirus Pro</a:t>
              </a:r>
              <a:endParaRPr lang="en-US" sz="9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pic>
        <p:nvPicPr>
          <p:cNvPr id="4098" name="Picture 2" descr="R:\Advertising\Solutions\Home-users\2016 Range\The Launch Box\Brochure\imgs\ico-green_virtual-keyboard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13267" y="1059622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R:\Advertising\Solutions\Home-users\2016 Range\The Launch Box\Brochure\imgs\ico-green_alerta-robo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20394" y="2859782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:\Advertising\Solutions\Home-users\2016 Range\The Launch Box\Brochure\imgs\ico-green_antivirus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18891" y="1097722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R:\Advertising\Solutions\Home-users\2016 Range\The Launch Box\Brochure\imgs\ico-green_auditor-privacidad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91331" y="2862833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R:\Advertising\Solutions\Home-users\2016 Range\The Launch Box\Brochure\imgs\ico-green_control-apps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47025" y="1059622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:\Advertising\Solutions\Home-users\2016 Range\The Launch Box\Brochure\imgs\ico-green_firewall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78248" y="1078672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R:\Advertising\Solutions\Home-users\2016 Range\The Launch Box\Brochure\imgs\ico-green_modo-juego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10457" y="2859782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R:\Advertising\Solutions\Home-users\2016 Range\The Launch Box\Brochure\imgs\ico-green_kit-rescate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49934" y="1059622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R:\Advertising\Solutions\Home-users\2016 Range\The Launch Box\Brochure\imgs\ico-green_localizacion-antirrobo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84221" y="1995686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R:\Advertising\Solutions\Home-users\2016 Range\The Launch Box\Brochure\imgs\ico-green_modo-juego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18640" y="1059622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R:\Advertising\Solutions\Home-users\2016 Range\The Launch Box\Brochure\imgs\ico-green_navegacion-segura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64220" y="1078672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R:\Advertising\Solutions\Home-users\2016 Range\The Launch Box\Brochure\imgs\ico-green_optimizacion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00141" y="2859782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21" name="Picture 25" descr="R:\Advertising\Solutions\Home-users\2016 Range\The Launch Box\Brochure\imgs\ico-green_proteccion-usb.pn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87969" y="1059622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R:\Advertising\Solutions\Home-users\2016 Range\The Launch Box\Brochure\imgs\ico-green_proteccion-wifi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65345" y="1069147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 descr="R:\Advertising\Solutions\Home-users\2016 Range\The Launch Box\Brochure\imgs\ico-green_soporte.pn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69375" y="3723878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R:\Advertising\Solutions\Home-users\2016 Range\The Launch Box\Brochure\imgs\ico-green_antivirus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69375" y="2859782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7" descr="R:\Advertising\Solutions\Home-users\2016 Range\The Launch Box\Brochure\imgs\ico-green_localizacion-antirrobo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91388" y="2859782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56 CuadroTexto"/>
          <p:cNvSpPr txBox="1"/>
          <p:nvPr/>
        </p:nvSpPr>
        <p:spPr>
          <a:xfrm>
            <a:off x="2830168" y="2302426"/>
            <a:ext cx="74508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accent3">
                    <a:lumMod val="75000"/>
                  </a:schemeClr>
                </a:solidFill>
              </a:rPr>
              <a:t>Локатор</a:t>
            </a:r>
          </a:p>
          <a:p>
            <a:pPr algn="ctr"/>
            <a:r>
              <a:rPr lang="ru-RU" sz="600" dirty="0" smtClean="0">
                <a:solidFill>
                  <a:schemeClr val="accent3">
                    <a:lumMod val="75000"/>
                  </a:schemeClr>
                </a:solidFill>
              </a:rPr>
              <a:t>устройств</a:t>
            </a:r>
            <a:endParaRPr lang="en-US" sz="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1" name="80 CuadroTexto"/>
          <p:cNvSpPr txBox="1"/>
          <p:nvPr/>
        </p:nvSpPr>
        <p:spPr>
          <a:xfrm>
            <a:off x="2786050" y="4033822"/>
            <a:ext cx="71905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accent3">
                    <a:lumMod val="75000"/>
                  </a:schemeClr>
                </a:solidFill>
              </a:rPr>
              <a:t>Поддержка</a:t>
            </a:r>
            <a:r>
              <a:rPr lang="en-US" sz="600" baseline="30000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en-US" sz="600" baseline="30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0" name="69 CuadroTexto"/>
          <p:cNvSpPr txBox="1"/>
          <p:nvPr/>
        </p:nvSpPr>
        <p:spPr>
          <a:xfrm>
            <a:off x="6360012" y="3151227"/>
            <a:ext cx="783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accent3">
                    <a:lumMod val="75000"/>
                  </a:schemeClr>
                </a:solidFill>
              </a:rPr>
              <a:t>Блокировка</a:t>
            </a:r>
          </a:p>
          <a:p>
            <a:pPr algn="ctr"/>
            <a:r>
              <a:rPr lang="ru-RU" sz="600" dirty="0" smtClean="0">
                <a:solidFill>
                  <a:schemeClr val="accent3">
                    <a:lumMod val="75000"/>
                  </a:schemeClr>
                </a:solidFill>
              </a:rPr>
              <a:t>приложений</a:t>
            </a:r>
            <a:endParaRPr lang="en-US" sz="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1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9356" y="2920774"/>
            <a:ext cx="233745" cy="252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910" y="915926"/>
            <a:ext cx="2375930" cy="3240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87064" y="285808"/>
            <a:ext cx="4374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Что предлагает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Panda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Antivirus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Pro?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87064" y="4403888"/>
            <a:ext cx="83614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aseline="30000" dirty="0">
                <a:solidFill>
                  <a:schemeClr val="accent3">
                    <a:lumMod val="75000"/>
                  </a:schemeClr>
                </a:solidFill>
              </a:rPr>
              <a:t>1 </a:t>
            </a:r>
            <a:r>
              <a:rPr lang="ru-RU" sz="1100" baseline="30000" dirty="0" smtClean="0">
                <a:solidFill>
                  <a:schemeClr val="accent3">
                    <a:lumMod val="75000"/>
                  </a:schemeClr>
                </a:solidFill>
              </a:rPr>
              <a:t>Сервисы могут варьироваться в зависимости от страны. Подробнее</a:t>
            </a:r>
            <a:r>
              <a:rPr lang="es-ES" sz="1100" baseline="30000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es-ES" sz="1100" baseline="30000" dirty="0">
                <a:solidFill>
                  <a:schemeClr val="accent3">
                    <a:lumMod val="75000"/>
                  </a:schemeClr>
                </a:solidFill>
              </a:rPr>
              <a:t>http://www.pandasecurity.com/homeusers/support/</a:t>
            </a:r>
          </a:p>
          <a:p>
            <a:r>
              <a:rPr lang="es-ES" sz="1100" baseline="30000" dirty="0" smtClean="0">
                <a:solidFill>
                  <a:schemeClr val="accent3">
                    <a:lumMod val="75000"/>
                  </a:schemeClr>
                </a:solidFill>
              </a:rPr>
              <a:t>*</a:t>
            </a:r>
            <a:r>
              <a:rPr lang="ru-RU" sz="1100" baseline="30000" dirty="0" smtClean="0">
                <a:solidFill>
                  <a:schemeClr val="accent3">
                    <a:lumMod val="75000"/>
                  </a:schemeClr>
                </a:solidFill>
              </a:rPr>
              <a:t>При покупке лицензии на 1 устройство Вы получаете право</a:t>
            </a:r>
            <a:r>
              <a:rPr lang="ru-RU" sz="11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100" baseline="30000" dirty="0" smtClean="0">
                <a:solidFill>
                  <a:schemeClr val="accent3">
                    <a:lumMod val="75000"/>
                  </a:schemeClr>
                </a:solidFill>
              </a:rPr>
              <a:t>на установку антивируса только для </a:t>
            </a:r>
            <a:r>
              <a:rPr lang="es-ES" sz="1100" baseline="30000" dirty="0" smtClean="0">
                <a:solidFill>
                  <a:schemeClr val="accent3">
                    <a:lumMod val="75000"/>
                  </a:schemeClr>
                </a:solidFill>
              </a:rPr>
              <a:t>Windows</a:t>
            </a:r>
            <a:r>
              <a:rPr lang="es-ES" sz="1100" baseline="30000" dirty="0">
                <a:solidFill>
                  <a:schemeClr val="accent3">
                    <a:lumMod val="75000"/>
                  </a:schemeClr>
                </a:solidFill>
              </a:rPr>
              <a:t>® </a:t>
            </a:r>
            <a:r>
              <a:rPr lang="ru-RU" sz="1100" baseline="30000" dirty="0" smtClean="0">
                <a:solidFill>
                  <a:schemeClr val="accent3">
                    <a:lumMod val="75000"/>
                  </a:schemeClr>
                </a:solidFill>
              </a:rPr>
              <a:t>или</a:t>
            </a:r>
            <a:r>
              <a:rPr lang="es-ES" sz="1100" baseline="30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sz="1100" baseline="30000" dirty="0">
                <a:solidFill>
                  <a:schemeClr val="accent3">
                    <a:lumMod val="75000"/>
                  </a:schemeClr>
                </a:solidFill>
              </a:rPr>
              <a:t>Android™.</a:t>
            </a:r>
            <a:endParaRPr lang="en-US" sz="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7" name="9 CuadroTexto"/>
          <p:cNvSpPr txBox="1"/>
          <p:nvPr/>
        </p:nvSpPr>
        <p:spPr>
          <a:xfrm>
            <a:off x="2868197" y="1433801"/>
            <a:ext cx="6798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accent3">
                    <a:lumMod val="75000"/>
                  </a:schemeClr>
                </a:solidFill>
              </a:rPr>
              <a:t>Антивирус</a:t>
            </a:r>
            <a:endParaRPr lang="en-US" sz="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8" name="40 CuadroTexto"/>
          <p:cNvSpPr txBox="1"/>
          <p:nvPr/>
        </p:nvSpPr>
        <p:spPr>
          <a:xfrm>
            <a:off x="3328979" y="1433801"/>
            <a:ext cx="744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accent3">
                    <a:lumMod val="75000"/>
                  </a:schemeClr>
                </a:solidFill>
              </a:rPr>
              <a:t>Виртуальная</a:t>
            </a:r>
            <a:r>
              <a:rPr lang="en-US" sz="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600" dirty="0" smtClean="0">
                <a:solidFill>
                  <a:schemeClr val="accent3">
                    <a:lumMod val="75000"/>
                  </a:schemeClr>
                </a:solidFill>
              </a:rPr>
              <a:t>клавиатура</a:t>
            </a:r>
            <a:endParaRPr lang="en-US" sz="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9" name="41 CuadroTexto"/>
          <p:cNvSpPr txBox="1"/>
          <p:nvPr/>
        </p:nvSpPr>
        <p:spPr>
          <a:xfrm>
            <a:off x="3857620" y="1433801"/>
            <a:ext cx="780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accent3">
                    <a:lumMod val="75000"/>
                  </a:schemeClr>
                </a:solidFill>
              </a:rPr>
              <a:t>Безопасный</a:t>
            </a:r>
            <a:r>
              <a:rPr lang="en-US" sz="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600" dirty="0" smtClean="0">
                <a:solidFill>
                  <a:schemeClr val="accent3">
                    <a:lumMod val="75000"/>
                  </a:schemeClr>
                </a:solidFill>
              </a:rPr>
              <a:t>Интернет</a:t>
            </a:r>
            <a:endParaRPr lang="en-US" sz="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2" name="42 CuadroTexto"/>
          <p:cNvSpPr txBox="1"/>
          <p:nvPr/>
        </p:nvSpPr>
        <p:spPr>
          <a:xfrm>
            <a:off x="4510087" y="1433801"/>
            <a:ext cx="677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accent3">
                    <a:lumMod val="75000"/>
                  </a:schemeClr>
                </a:solidFill>
              </a:rPr>
              <a:t>Защита</a:t>
            </a:r>
          </a:p>
          <a:p>
            <a:pPr algn="ctr"/>
            <a:r>
              <a:rPr lang="en-US" sz="600" dirty="0" smtClean="0">
                <a:solidFill>
                  <a:schemeClr val="accent3">
                    <a:lumMod val="75000"/>
                  </a:schemeClr>
                </a:solidFill>
              </a:rPr>
              <a:t>Wi-Fi</a:t>
            </a:r>
            <a:endParaRPr lang="en-US" sz="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3" name="43 CuadroTexto"/>
          <p:cNvSpPr txBox="1"/>
          <p:nvPr/>
        </p:nvSpPr>
        <p:spPr>
          <a:xfrm>
            <a:off x="5028112" y="1433801"/>
            <a:ext cx="6773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err="1" smtClean="0">
                <a:solidFill>
                  <a:schemeClr val="accent3">
                    <a:lumMod val="75000"/>
                  </a:schemeClr>
                </a:solidFill>
              </a:rPr>
              <a:t>Файервол</a:t>
            </a:r>
            <a:endParaRPr lang="en-US" sz="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4" name="44 CuadroTexto"/>
          <p:cNvSpPr txBox="1"/>
          <p:nvPr/>
        </p:nvSpPr>
        <p:spPr>
          <a:xfrm>
            <a:off x="5538794" y="1433801"/>
            <a:ext cx="677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accent3">
                    <a:lumMod val="75000"/>
                  </a:schemeClr>
                </a:solidFill>
              </a:rPr>
              <a:t>Защита</a:t>
            </a:r>
          </a:p>
          <a:p>
            <a:pPr algn="ctr"/>
            <a:r>
              <a:rPr lang="en-US" sz="600" dirty="0" smtClean="0">
                <a:solidFill>
                  <a:schemeClr val="accent3">
                    <a:lumMod val="75000"/>
                  </a:schemeClr>
                </a:solidFill>
              </a:rPr>
              <a:t>USB</a:t>
            </a:r>
            <a:endParaRPr lang="en-US" sz="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5" name="45 CuadroTexto"/>
          <p:cNvSpPr txBox="1"/>
          <p:nvPr/>
        </p:nvSpPr>
        <p:spPr>
          <a:xfrm>
            <a:off x="6025599" y="1428742"/>
            <a:ext cx="832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accent3">
                    <a:lumMod val="75000"/>
                  </a:schemeClr>
                </a:solidFill>
              </a:rPr>
              <a:t>Набор восстановления</a:t>
            </a:r>
            <a:endParaRPr lang="en-US" sz="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6" name="46 CuadroTexto"/>
          <p:cNvSpPr txBox="1"/>
          <p:nvPr/>
        </p:nvSpPr>
        <p:spPr>
          <a:xfrm>
            <a:off x="6705615" y="1428742"/>
            <a:ext cx="793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accent3">
                    <a:lumMod val="75000"/>
                  </a:schemeClr>
                </a:solidFill>
              </a:rPr>
              <a:t>Режим мультимедиа</a:t>
            </a:r>
            <a:endParaRPr lang="en-US" sz="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8" name="47 CuadroTexto"/>
          <p:cNvSpPr txBox="1"/>
          <p:nvPr/>
        </p:nvSpPr>
        <p:spPr>
          <a:xfrm>
            <a:off x="7329310" y="1428742"/>
            <a:ext cx="814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accent3">
                    <a:lumMod val="75000"/>
                  </a:schemeClr>
                </a:solidFill>
              </a:rPr>
              <a:t>Контроль приложений</a:t>
            </a:r>
            <a:endParaRPr lang="en-US" sz="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9" name="49 CuadroTexto"/>
          <p:cNvSpPr txBox="1"/>
          <p:nvPr/>
        </p:nvSpPr>
        <p:spPr>
          <a:xfrm>
            <a:off x="2814625" y="3149661"/>
            <a:ext cx="6798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accent3">
                    <a:lumMod val="75000"/>
                  </a:schemeClr>
                </a:solidFill>
              </a:rPr>
              <a:t>Антивирус</a:t>
            </a:r>
            <a:endParaRPr lang="en-US" sz="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1" name="50 CuadroTexto"/>
          <p:cNvSpPr txBox="1"/>
          <p:nvPr/>
        </p:nvSpPr>
        <p:spPr>
          <a:xfrm>
            <a:off x="3297141" y="3150947"/>
            <a:ext cx="806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accent3">
                    <a:lumMod val="75000"/>
                  </a:schemeClr>
                </a:solidFill>
              </a:rPr>
              <a:t>Уведомления о краже</a:t>
            </a:r>
            <a:endParaRPr lang="en-US" sz="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7" name="51 CuadroTexto"/>
          <p:cNvSpPr txBox="1"/>
          <p:nvPr/>
        </p:nvSpPr>
        <p:spPr>
          <a:xfrm>
            <a:off x="3916270" y="3150947"/>
            <a:ext cx="770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sz="600" dirty="0" smtClean="0">
                <a:solidFill>
                  <a:schemeClr val="accent3">
                    <a:lumMod val="75000"/>
                  </a:schemeClr>
                </a:solidFill>
              </a:rPr>
              <a:t>Фотография вора</a:t>
            </a:r>
            <a:endParaRPr lang="en-US" sz="6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8" name="52 CuadroTexto"/>
          <p:cNvSpPr txBox="1"/>
          <p:nvPr/>
        </p:nvSpPr>
        <p:spPr>
          <a:xfrm>
            <a:off x="4540162" y="3143254"/>
            <a:ext cx="6773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sz="600" dirty="0" err="1" smtClean="0">
                <a:solidFill>
                  <a:schemeClr val="accent3">
                    <a:lumMod val="75000"/>
                  </a:schemeClr>
                </a:solidFill>
              </a:rPr>
              <a:t>Анти-вор</a:t>
            </a:r>
            <a:endParaRPr lang="en-US" sz="6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1" name="53 CuadroTexto"/>
          <p:cNvSpPr txBox="1"/>
          <p:nvPr/>
        </p:nvSpPr>
        <p:spPr>
          <a:xfrm>
            <a:off x="4984577" y="3156038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accent3">
                    <a:lumMod val="75000"/>
                  </a:schemeClr>
                </a:solidFill>
              </a:rPr>
              <a:t>Оптимизация производительности</a:t>
            </a:r>
            <a:endParaRPr lang="en-US" sz="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2" name="54 CuadroTexto"/>
          <p:cNvSpPr txBox="1"/>
          <p:nvPr/>
        </p:nvSpPr>
        <p:spPr>
          <a:xfrm>
            <a:off x="5773658" y="3150947"/>
            <a:ext cx="788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accent3">
                    <a:lumMod val="75000"/>
                  </a:schemeClr>
                </a:solidFill>
              </a:rPr>
              <a:t>Аудитор приватности</a:t>
            </a:r>
            <a:endParaRPr lang="en-US" sz="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158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/>
              <a:pPr/>
              <a:t>14</a:t>
            </a:fld>
            <a:endParaRPr lang="en-US" dirty="0"/>
          </a:p>
        </p:txBody>
      </p:sp>
      <p:sp>
        <p:nvSpPr>
          <p:cNvPr id="12" name="6 Marcador de contenido"/>
          <p:cNvSpPr>
            <a:spLocks noGrp="1"/>
          </p:cNvSpPr>
          <p:nvPr>
            <p:ph sz="half" idx="2"/>
          </p:nvPr>
        </p:nvSpPr>
        <p:spPr>
          <a:xfrm>
            <a:off x="382836" y="288312"/>
            <a:ext cx="8365628" cy="105930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Для кого создан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Panda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Antivirus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Pro?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Для тех, кому нужна эффективная и доступная защита</a:t>
            </a:r>
            <a:r>
              <a:rPr lang="es-ES" sz="14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7030A0"/>
              </a:solidFill>
            </a:endParaRPr>
          </a:p>
        </p:txBody>
      </p:sp>
      <p:sp>
        <p:nvSpPr>
          <p:cNvPr id="13" name="7 Marcador de contenido"/>
          <p:cNvSpPr>
            <a:spLocks noGrp="1"/>
          </p:cNvSpPr>
          <p:nvPr>
            <p:ph sz="quarter" idx="4"/>
          </p:nvPr>
        </p:nvSpPr>
        <p:spPr>
          <a:xfrm>
            <a:off x="4427984" y="1491630"/>
            <a:ext cx="4358858" cy="3168352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000" b="1" dirty="0" smtClean="0">
                <a:solidFill>
                  <a:schemeClr val="accent3">
                    <a:lumMod val="75000"/>
                  </a:schemeClr>
                </a:solidFill>
              </a:rPr>
              <a:t>Преимущества:</a:t>
            </a:r>
            <a:endParaRPr lang="es-ES" sz="1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lvl="0" indent="-28575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accent3">
                    <a:lumMod val="75000"/>
                  </a:schemeClr>
                </a:solidFill>
              </a:rPr>
              <a:t>Ваше спокойствие по доступной цене при работе в Интернете и покупках в </a:t>
            </a:r>
            <a:r>
              <a:rPr lang="ru-RU" sz="1000" dirty="0" err="1" smtClean="0">
                <a:solidFill>
                  <a:schemeClr val="accent3">
                    <a:lumMod val="75000"/>
                  </a:schemeClr>
                </a:solidFill>
              </a:rPr>
              <a:t>онлайн-магазинах</a:t>
            </a:r>
            <a:r>
              <a:rPr lang="es-ES" sz="1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n-US" sz="10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accent3">
                    <a:lumMod val="75000"/>
                  </a:schemeClr>
                </a:solidFill>
              </a:rPr>
              <a:t>Защита Вашей сети 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</a:rPr>
              <a:t>Wi-Fi </a:t>
            </a:r>
            <a:r>
              <a:rPr lang="ru-RU" sz="1000" dirty="0" smtClean="0">
                <a:solidFill>
                  <a:schemeClr val="accent3">
                    <a:lumMod val="75000"/>
                  </a:schemeClr>
                </a:solidFill>
              </a:rPr>
              <a:t>от вторжений и хакеров</a:t>
            </a:r>
            <a:r>
              <a:rPr lang="es-ES" sz="1000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  <a:p>
            <a:pPr marL="285750" indent="-28575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accent3">
                    <a:lumMod val="75000"/>
                  </a:schemeClr>
                </a:solidFill>
              </a:rPr>
              <a:t>Используйте </a:t>
            </a:r>
            <a:r>
              <a:rPr lang="es-ES" sz="1000" dirty="0" smtClean="0">
                <a:solidFill>
                  <a:schemeClr val="accent3">
                    <a:lumMod val="75000"/>
                  </a:schemeClr>
                </a:solidFill>
              </a:rPr>
              <a:t>USB</a:t>
            </a:r>
            <a:r>
              <a:rPr lang="ru-RU" sz="1000" dirty="0" smtClean="0">
                <a:solidFill>
                  <a:schemeClr val="accent3">
                    <a:lumMod val="75000"/>
                  </a:schemeClr>
                </a:solidFill>
              </a:rPr>
              <a:t>-устройства для обмена информацией и знайте, что Вы полностью в безопасности</a:t>
            </a:r>
            <a:r>
              <a:rPr lang="es-ES" sz="1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n-US" sz="10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lvl="0" indent="-28575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accent3">
                    <a:lumMod val="75000"/>
                  </a:schemeClr>
                </a:solidFill>
              </a:rPr>
              <a:t>Удаленно определите местоположение Ваших устройств, заблокируйте их или удалите с них всю информацию в случае их потери или кражи</a:t>
            </a:r>
            <a:r>
              <a:rPr lang="es-ES" sz="1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285750" lvl="0" indent="-28575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endParaRPr lang="en-US" sz="1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endParaRPr lang="en-US" sz="1000" dirty="0">
              <a:solidFill>
                <a:schemeClr val="accent3">
                  <a:lumMod val="75000"/>
                </a:schemeClr>
              </a:solidFill>
            </a:endParaRPr>
          </a:p>
          <a:p>
            <a:pPr lvl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endParaRPr lang="en-US" sz="1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endParaRPr lang="en-US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0" name="2 Grupo"/>
          <p:cNvGrpSpPr/>
          <p:nvPr/>
        </p:nvGrpSpPr>
        <p:grpSpPr>
          <a:xfrm>
            <a:off x="6926335" y="195486"/>
            <a:ext cx="2038153" cy="230832"/>
            <a:chOff x="6926335" y="195486"/>
            <a:chExt cx="2038153" cy="230832"/>
          </a:xfrm>
        </p:grpSpPr>
        <p:pic>
          <p:nvPicPr>
            <p:cNvPr id="11" name="Picture 31" descr="R:\Advertising\Solutions\Home-users\2016 Range\The Launch Box\Brochure\imgs\symbol-avpro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6335" y="196279"/>
              <a:ext cx="215231" cy="215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15 Rectángulo"/>
            <p:cNvSpPr/>
            <p:nvPr/>
          </p:nvSpPr>
          <p:spPr>
            <a:xfrm>
              <a:off x="7110536" y="195486"/>
              <a:ext cx="1853952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 smtClean="0">
                  <a:solidFill>
                    <a:schemeClr val="accent3">
                      <a:lumMod val="75000"/>
                    </a:schemeClr>
                  </a:solidFill>
                </a:rPr>
                <a:t>Panda Antivirus Pro</a:t>
              </a:r>
              <a:endParaRPr lang="en-US" sz="9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1831975" y="3867894"/>
            <a:ext cx="1670646" cy="543474"/>
            <a:chOff x="907172" y="4050022"/>
            <a:chExt cx="1670646" cy="543474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BECEC"/>
                </a:clrFrom>
                <a:clrTo>
                  <a:srgbClr val="EBECEC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44312" t="68635" r="37339" b="13830"/>
            <a:stretch/>
          </p:blipFill>
          <p:spPr>
            <a:xfrm>
              <a:off x="907172" y="4083918"/>
              <a:ext cx="1000532" cy="509578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BECEC"/>
                </a:clrFrom>
                <a:clrTo>
                  <a:srgbClr val="EBECEC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0446" t="68635" r="16210" b="13830"/>
            <a:stretch/>
          </p:blipFill>
          <p:spPr>
            <a:xfrm>
              <a:off x="1850216" y="4050022"/>
              <a:ext cx="727602" cy="509578"/>
            </a:xfrm>
            <a:prstGeom prst="rect">
              <a:avLst/>
            </a:prstGeom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/>
          <a:srcRect l="1950" r="3551"/>
          <a:stretch/>
        </p:blipFill>
        <p:spPr>
          <a:xfrm>
            <a:off x="467904" y="1773017"/>
            <a:ext cx="3780000" cy="185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89731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t="2878" r="2269" b="6824"/>
          <a:stretch/>
        </p:blipFill>
        <p:spPr>
          <a:xfrm>
            <a:off x="0" y="1230"/>
            <a:ext cx="9180512" cy="5092030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/>
              <a:pPr/>
              <a:t>15</a:t>
            </a:fld>
            <a:endParaRPr lang="en-US" dirty="0"/>
          </a:p>
        </p:txBody>
      </p:sp>
      <p:sp>
        <p:nvSpPr>
          <p:cNvPr id="7" name="6 Marcador de contenido"/>
          <p:cNvSpPr txBox="1">
            <a:spLocks/>
          </p:cNvSpPr>
          <p:nvPr/>
        </p:nvSpPr>
        <p:spPr>
          <a:xfrm>
            <a:off x="539552" y="3291830"/>
            <a:ext cx="7200800" cy="15841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Panda Internet Security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Защитите Ваши личные данные, семью и деньги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Picture 3" descr="R:\Advertising\Solutions\Home-users\2016 Range\The Launch Box\Brochure\imgs\ico-multidevices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165367"/>
            <a:ext cx="1460500" cy="5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9853" y="307044"/>
            <a:ext cx="348099" cy="34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7129480" y="298251"/>
            <a:ext cx="190387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Расширенная</a:t>
            </a:r>
            <a:r>
              <a:rPr lang="es-ES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защита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7174336" y="269067"/>
            <a:ext cx="1800200" cy="34809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61344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7 Marcador de contenido"/>
          <p:cNvSpPr>
            <a:spLocks noGrp="1"/>
          </p:cNvSpPr>
          <p:nvPr>
            <p:ph sz="quarter" idx="4"/>
          </p:nvPr>
        </p:nvSpPr>
        <p:spPr>
          <a:xfrm>
            <a:off x="3491880" y="411510"/>
            <a:ext cx="3816424" cy="4212468"/>
          </a:xfrm>
        </p:spPr>
        <p:txBody>
          <a:bodyPr>
            <a:normAutofit/>
          </a:bodyPr>
          <a:lstStyle/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0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1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/>
              <a:pPr/>
              <a:t>16</a:t>
            </a:fld>
            <a:endParaRPr lang="en-US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2762072" y="411510"/>
            <a:ext cx="5745532" cy="4392488"/>
          </a:xfrm>
        </p:spPr>
        <p:txBody>
          <a:bodyPr>
            <a:normAutofit/>
          </a:bodyPr>
          <a:lstStyle/>
          <a:p>
            <a:endParaRPr lang="en-US" sz="11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11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en-US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Windows®</a:t>
            </a:r>
          </a:p>
          <a:p>
            <a:endParaRPr lang="en-US" sz="10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0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0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endParaRPr lang="en-US" sz="10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US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iOS® </a:t>
            </a: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и</a:t>
            </a:r>
            <a:r>
              <a:rPr 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Mac®</a:t>
            </a:r>
          </a:p>
          <a:p>
            <a:endParaRPr lang="en-US" sz="10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0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0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0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US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Android™</a:t>
            </a:r>
          </a:p>
          <a:p>
            <a:endParaRPr lang="en-US" sz="10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0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0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0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Техническая поддержка</a:t>
            </a:r>
            <a:endParaRPr lang="en-US" sz="10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endParaRPr lang="en-US" sz="10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0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800" baseline="300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800" baseline="300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800" baseline="30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8" name="Picture 2" descr="R:\Advertising\Solutions\Home-users\2016 Range\The Launch Box\Brochure\imgs\ico-green_virtual-keyboard.pn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71851" y="1106130"/>
            <a:ext cx="325460" cy="3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R:\Advertising\Solutions\Home-users\2016 Range\The Launch Box\Brochure\imgs\ico-green_alerta-robo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09942" y="2906290"/>
            <a:ext cx="325460" cy="3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:\Advertising\Solutions\Home-users\2016 Range\The Launch Box\Brochure\imgs\ico-green_antivirus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88515" y="1097722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R:\Advertising\Solutions\Home-users\2016 Range\The Launch Box\Brochure\imgs\ico-green_auditor-privacidad.png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80089" y="2929437"/>
            <a:ext cx="325460" cy="3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R:\Advertising\Solutions\Home-users\2016 Range\The Launch Box\Brochure\imgs\ico-green_control-apps.png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78979" y="1101469"/>
            <a:ext cx="325460" cy="3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:\Advertising\Solutions\Home-users\2016 Range\The Launch Box\Brochure\imgs\ico-green_firewall.png"/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48461" y="1126226"/>
            <a:ext cx="325460" cy="3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R:\Advertising\Solutions\Home-users\2016 Range\The Launch Box\Brochure\imgs\ico-green_modo-juego.png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22701" y="2906290"/>
            <a:ext cx="325460" cy="3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R:\Advertising\Solutions\Home-users\2016 Range\The Launch Box\Brochure\imgs\ico-green_kit-rescate.png"/>
          <p:cNvPicPr>
            <a:picLocks noChangeAspect="1" noChangeArrowheads="1"/>
          </p:cNvPicPr>
          <p:nvPr/>
        </p:nvPicPr>
        <p:blipFill>
          <a:blip r:embed="rId9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08828" y="1126226"/>
            <a:ext cx="325460" cy="3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R:\Advertising\Solutions\Home-users\2016 Range\The Launch Box\Brochure\imgs\ico-green_localizacion-antirrobo.png"/>
          <p:cNvPicPr>
            <a:picLocks noChangeAspect="1" noChangeArrowheads="1"/>
          </p:cNvPicPr>
          <p:nvPr/>
        </p:nvPicPr>
        <p:blipFill>
          <a:blip r:embed="rId10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3845" y="1995686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R:\Advertising\Solutions\Home-users\2016 Range\The Launch Box\Brochure\imgs\ico-green_modo-juego.png"/>
          <p:cNvPicPr>
            <a:picLocks noChangeAspect="1" noChangeArrowheads="1"/>
          </p:cNvPicPr>
          <p:nvPr/>
        </p:nvPicPr>
        <p:blipFill>
          <a:blip r:embed="rId11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1074" y="1101469"/>
            <a:ext cx="325460" cy="3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R:\Advertising\Solutions\Home-users\2016 Range\The Launch Box\Brochure\imgs\ico-green_navegacion-segura.png"/>
          <p:cNvPicPr>
            <a:picLocks noChangeAspect="1" noChangeArrowheads="1"/>
          </p:cNvPicPr>
          <p:nvPr/>
        </p:nvPicPr>
        <p:blipFill>
          <a:blip r:embed="rId1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60791" y="1106130"/>
            <a:ext cx="325460" cy="3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R:\Advertising\Solutions\Home-users\2016 Range\The Launch Box\Brochure\imgs\ico-green_optimizacion.png"/>
          <p:cNvPicPr>
            <a:picLocks noChangeAspect="1" noChangeArrowheads="1"/>
          </p:cNvPicPr>
          <p:nvPr/>
        </p:nvPicPr>
        <p:blipFill>
          <a:blip r:embed="rId1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84759" y="2926386"/>
            <a:ext cx="325460" cy="3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21" name="Picture 25" descr="R:\Advertising\Solutions\Home-users\2016 Range\The Launch Box\Brochure\imgs\ico-green_proteccion-usb.png"/>
          <p:cNvPicPr>
            <a:picLocks noChangeAspect="1" noChangeArrowheads="1"/>
          </p:cNvPicPr>
          <p:nvPr/>
        </p:nvPicPr>
        <p:blipFill>
          <a:blip r:embed="rId1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79616" y="1126226"/>
            <a:ext cx="325460" cy="3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R:\Advertising\Solutions\Home-users\2016 Range\The Launch Box\Brochure\imgs\ico-green_proteccion-wifi.png"/>
          <p:cNvPicPr>
            <a:picLocks noChangeAspect="1" noChangeArrowheads="1"/>
          </p:cNvPicPr>
          <p:nvPr/>
        </p:nvPicPr>
        <p:blipFill>
          <a:blip r:embed="rId1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98710" y="1126226"/>
            <a:ext cx="325460" cy="3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 descr="R:\Advertising\Solutions\Home-users\2016 Range\The Launch Box\Brochure\imgs\ico-green_soporte.png"/>
          <p:cNvPicPr>
            <a:picLocks noChangeAspect="1" noChangeArrowheads="1"/>
          </p:cNvPicPr>
          <p:nvPr/>
        </p:nvPicPr>
        <p:blipFill>
          <a:blip r:embed="rId1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38999" y="3797712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R:\Advertising\Solutions\Home-users\2016 Range\The Launch Box\Brochure\imgs\ico-green_antivirus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38999" y="2859782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7" descr="R:\Advertising\Solutions\Home-users\2016 Range\The Launch Box\Brochure\imgs\ico-green_localizacion-antirrobo.png"/>
          <p:cNvPicPr>
            <a:picLocks noChangeAspect="1" noChangeArrowheads="1"/>
          </p:cNvPicPr>
          <p:nvPr/>
        </p:nvPicPr>
        <p:blipFill>
          <a:blip r:embed="rId10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03730" y="2926386"/>
            <a:ext cx="325460" cy="3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56 CuadroTexto"/>
          <p:cNvSpPr txBox="1"/>
          <p:nvPr/>
        </p:nvSpPr>
        <p:spPr>
          <a:xfrm>
            <a:off x="2699792" y="2302426"/>
            <a:ext cx="74508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rgbClr val="0070C0"/>
                </a:solidFill>
              </a:rPr>
              <a:t>Локатор</a:t>
            </a:r>
          </a:p>
          <a:p>
            <a:pPr algn="ctr"/>
            <a:r>
              <a:rPr lang="ru-RU" sz="600" dirty="0" smtClean="0">
                <a:solidFill>
                  <a:srgbClr val="0070C0"/>
                </a:solidFill>
              </a:rPr>
              <a:t>устройств</a:t>
            </a:r>
            <a:endParaRPr lang="en-US" sz="600" dirty="0">
              <a:solidFill>
                <a:srgbClr val="0070C0"/>
              </a:solidFill>
            </a:endParaRPr>
          </a:p>
        </p:txBody>
      </p:sp>
      <p:sp>
        <p:nvSpPr>
          <p:cNvPr id="81" name="80 CuadroTexto"/>
          <p:cNvSpPr txBox="1"/>
          <p:nvPr/>
        </p:nvSpPr>
        <p:spPr>
          <a:xfrm>
            <a:off x="2641475" y="4107656"/>
            <a:ext cx="77799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rgbClr val="0070C0"/>
                </a:solidFill>
              </a:rPr>
              <a:t>Поддержка</a:t>
            </a:r>
            <a:r>
              <a:rPr lang="en-US" sz="600" baseline="30000" dirty="0" smtClean="0">
                <a:solidFill>
                  <a:srgbClr val="0070C0"/>
                </a:solidFill>
              </a:rPr>
              <a:t>3</a:t>
            </a:r>
            <a:endParaRPr lang="en-US" sz="600" baseline="30000" dirty="0">
              <a:solidFill>
                <a:srgbClr val="0070C0"/>
              </a:solidFill>
            </a:endParaRPr>
          </a:p>
        </p:txBody>
      </p:sp>
      <p:pic>
        <p:nvPicPr>
          <p:cNvPr id="42" name="Picture 9" descr="R:\Advertising\Solutions\Home-users\2016 Range\The Launch Box\Brochure\imgs\ico-blue_control-parental.png"/>
          <p:cNvPicPr>
            <a:picLocks noChangeAspect="1" noChangeArrowheads="1"/>
          </p:cNvPicPr>
          <p:nvPr/>
        </p:nvPicPr>
        <p:blipFill>
          <a:blip r:embed="rId1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30166" y="1117814"/>
            <a:ext cx="325460" cy="3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R:\Advertising\Solutions\Home-users\2016 Range\The Launch Box\Brochure\imgs\ico-blue_copias.png"/>
          <p:cNvPicPr>
            <a:picLocks noChangeAspect="1" noChangeArrowheads="1"/>
          </p:cNvPicPr>
          <p:nvPr/>
        </p:nvPicPr>
        <p:blipFill>
          <a:blip r:embed="rId1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07784" y="1125434"/>
            <a:ext cx="325460" cy="3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R:\Advertising\Solutions\Home-users\2016 Range\The Launch Box\Brochure\imgs\ico-blue_proteccion-datos.png"/>
          <p:cNvPicPr>
            <a:picLocks noChangeAspect="1" noChangeArrowheads="1"/>
          </p:cNvPicPr>
          <p:nvPr/>
        </p:nvPicPr>
        <p:blipFill>
          <a:blip r:embed="rId19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39572" y="1101469"/>
            <a:ext cx="325460" cy="3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R:\Advertising\Solutions\Home-users\2016 Range\The Launch Box\Brochure\imgs\ico-blue_antivirus.png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60788" y="2042938"/>
            <a:ext cx="325460" cy="3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R:\Advertising\Solutions\Home-users\2016 Range\The Launch Box\Brochure\imgs\ico-blue_antivirus.png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07116" y="2033241"/>
            <a:ext cx="325460" cy="3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61 CuadroTexto"/>
          <p:cNvSpPr txBox="1"/>
          <p:nvPr/>
        </p:nvSpPr>
        <p:spPr>
          <a:xfrm>
            <a:off x="3259281" y="2332400"/>
            <a:ext cx="627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err="1" smtClean="0">
                <a:solidFill>
                  <a:srgbClr val="0070C0"/>
                </a:solidFill>
              </a:rPr>
              <a:t>Антивирусдля</a:t>
            </a:r>
            <a:r>
              <a:rPr lang="ru-RU" sz="600" dirty="0" smtClean="0">
                <a:solidFill>
                  <a:srgbClr val="0070C0"/>
                </a:solidFill>
              </a:rPr>
              <a:t> </a:t>
            </a:r>
            <a:r>
              <a:rPr lang="en-US" sz="600" dirty="0" smtClean="0">
                <a:solidFill>
                  <a:srgbClr val="0070C0"/>
                </a:solidFill>
              </a:rPr>
              <a:t>Mac</a:t>
            </a:r>
            <a:r>
              <a:rPr lang="en-US" sz="600" baseline="30000" dirty="0" smtClean="0">
                <a:solidFill>
                  <a:srgbClr val="0070C0"/>
                </a:solidFill>
              </a:rPr>
              <a:t>1</a:t>
            </a:r>
            <a:endParaRPr lang="en-US" sz="600" baseline="30000" dirty="0">
              <a:solidFill>
                <a:srgbClr val="0070C0"/>
              </a:solidFill>
            </a:endParaRPr>
          </a:p>
        </p:txBody>
      </p:sp>
      <p:sp>
        <p:nvSpPr>
          <p:cNvPr id="51" name="62 CuadroTexto"/>
          <p:cNvSpPr txBox="1"/>
          <p:nvPr/>
        </p:nvSpPr>
        <p:spPr>
          <a:xfrm>
            <a:off x="3716260" y="2332198"/>
            <a:ext cx="855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rgbClr val="0070C0"/>
                </a:solidFill>
              </a:rPr>
              <a:t>Защита для устройств с </a:t>
            </a:r>
            <a:r>
              <a:rPr lang="en-US" sz="600" dirty="0" smtClean="0">
                <a:solidFill>
                  <a:srgbClr val="0070C0"/>
                </a:solidFill>
              </a:rPr>
              <a:t>iOS</a:t>
            </a:r>
            <a:r>
              <a:rPr lang="en-US" sz="600" baseline="30000" dirty="0" smtClean="0">
                <a:solidFill>
                  <a:srgbClr val="0070C0"/>
                </a:solidFill>
              </a:rPr>
              <a:t>2</a:t>
            </a:r>
            <a:endParaRPr lang="en-US" sz="600" baseline="30000" dirty="0">
              <a:solidFill>
                <a:srgbClr val="0070C0"/>
              </a:solidFill>
            </a:endParaRPr>
          </a:p>
        </p:txBody>
      </p:sp>
      <p:grpSp>
        <p:nvGrpSpPr>
          <p:cNvPr id="52" name="2 Grupo"/>
          <p:cNvGrpSpPr/>
          <p:nvPr/>
        </p:nvGrpSpPr>
        <p:grpSpPr>
          <a:xfrm>
            <a:off x="6979735" y="227649"/>
            <a:ext cx="2108673" cy="286544"/>
            <a:chOff x="6733728" y="187457"/>
            <a:chExt cx="2108673" cy="286544"/>
          </a:xfrm>
        </p:grpSpPr>
        <p:sp>
          <p:nvSpPr>
            <p:cNvPr id="53" name="15 Rectángulo"/>
            <p:cNvSpPr/>
            <p:nvPr/>
          </p:nvSpPr>
          <p:spPr>
            <a:xfrm>
              <a:off x="6988449" y="195486"/>
              <a:ext cx="1853952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Panda Internet Security</a:t>
              </a:r>
              <a:endParaRPr lang="en-US" sz="9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54" name="Picture 3" descr="R:\Advertising\Solutions\Home-users\2016 Range\The Launch Box\Brochure\imgs\symbol-IS.png"/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3728" y="187457"/>
              <a:ext cx="286544" cy="28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Imagen 55"/>
          <p:cNvPicPr>
            <a:picLocks noChangeAspect="1"/>
          </p:cNvPicPr>
          <p:nvPr/>
        </p:nvPicPr>
        <p:blipFill>
          <a:blip r:embed="rId2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0826" y="3002564"/>
            <a:ext cx="212495" cy="22909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915926"/>
            <a:ext cx="2375930" cy="3240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95535" y="267494"/>
            <a:ext cx="8352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предлагает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Panda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Internet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Security?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4674" y="4328438"/>
            <a:ext cx="83529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s-ES" sz="9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 </a:t>
            </a:r>
            <a:r>
              <a:rPr lang="ru-RU" sz="9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Этот пакет дает право на установку </a:t>
            </a:r>
            <a:r>
              <a:rPr lang="es-ES" sz="9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9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одной лицензии для </a:t>
            </a:r>
            <a:r>
              <a:rPr lang="es-ES" sz="9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Mac</a:t>
            </a:r>
            <a:r>
              <a:rPr lang="es-ES" sz="9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®.</a:t>
            </a:r>
            <a:endParaRPr lang="en-US" sz="900" baseline="30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s-ES" sz="9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 </a:t>
            </a:r>
            <a:r>
              <a:rPr lang="ru-RU" sz="9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Проверка и лечение осуществляются через компьютер </a:t>
            </a:r>
            <a:r>
              <a:rPr lang="es-ES" sz="9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Mac® </a:t>
            </a:r>
            <a:r>
              <a:rPr lang="ru-RU" sz="9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защищенный</a:t>
            </a:r>
            <a:r>
              <a:rPr lang="ru-RU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9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Panda.</a:t>
            </a:r>
            <a:endParaRPr lang="es-ES" sz="900" baseline="30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s-ES" sz="9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 </a:t>
            </a:r>
            <a:r>
              <a:rPr lang="ru-RU" sz="9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Сервисы могут варьироваться в зависимости</a:t>
            </a:r>
            <a:r>
              <a:rPr lang="ru-RU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9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 страны</a:t>
            </a:r>
            <a:r>
              <a:rPr lang="es-ES" sz="9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9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Подробнее</a:t>
            </a:r>
            <a:r>
              <a:rPr lang="es-ES" sz="9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s-ES" sz="900" baseline="30000" dirty="0">
                <a:solidFill>
                  <a:schemeClr val="tx2">
                    <a:lumMod val="60000"/>
                    <a:lumOff val="40000"/>
                  </a:schemeClr>
                </a:solidFill>
                <a:hlinkClick r:id="rId24"/>
              </a:rPr>
              <a:t>http://www.pandasecurity.com/homeusers/support/</a:t>
            </a:r>
            <a:endParaRPr lang="en-US" sz="900" baseline="30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s-ES" sz="9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*</a:t>
            </a:r>
            <a:r>
              <a:rPr lang="ru-RU" sz="9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 покупке лицензии на 1 устройство Вы получаете право на установку антивируса только для </a:t>
            </a:r>
            <a:r>
              <a:rPr lang="es-ES" sz="9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Windows</a:t>
            </a:r>
            <a:r>
              <a:rPr lang="es-ES" sz="9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® </a:t>
            </a:r>
            <a:r>
              <a:rPr lang="ru-RU" sz="9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или</a:t>
            </a:r>
            <a:r>
              <a:rPr lang="es-ES" sz="9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9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Android™.</a:t>
            </a:r>
            <a:endParaRPr lang="en-US" sz="100" baseline="30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8" name="9 CuadroTexto"/>
          <p:cNvSpPr txBox="1"/>
          <p:nvPr/>
        </p:nvSpPr>
        <p:spPr>
          <a:xfrm>
            <a:off x="2715142" y="1451908"/>
            <a:ext cx="7143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Антивирус</a:t>
            </a:r>
            <a:endParaRPr lang="en-US" sz="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9" name="40 CuadroTexto"/>
          <p:cNvSpPr txBox="1"/>
          <p:nvPr/>
        </p:nvSpPr>
        <p:spPr>
          <a:xfrm>
            <a:off x="3149591" y="1451908"/>
            <a:ext cx="787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Виртуальная</a:t>
            </a:r>
          </a:p>
          <a:p>
            <a:pPr algn="ctr"/>
            <a:r>
              <a:rPr lang="ru-RU" sz="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клавиатура</a:t>
            </a:r>
            <a:endParaRPr lang="en-US" sz="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" name="41 CuadroTexto"/>
          <p:cNvSpPr txBox="1"/>
          <p:nvPr/>
        </p:nvSpPr>
        <p:spPr>
          <a:xfrm>
            <a:off x="3640132" y="1451908"/>
            <a:ext cx="780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Безопасный</a:t>
            </a:r>
          </a:p>
          <a:p>
            <a:pPr algn="ctr"/>
            <a:r>
              <a:rPr lang="ru-RU" sz="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Интернет</a:t>
            </a:r>
            <a:endParaRPr lang="en-US" sz="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7" name="42 CuadroTexto"/>
          <p:cNvSpPr txBox="1"/>
          <p:nvPr/>
        </p:nvSpPr>
        <p:spPr>
          <a:xfrm>
            <a:off x="4124819" y="1451908"/>
            <a:ext cx="677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Защита</a:t>
            </a:r>
          </a:p>
          <a:p>
            <a:pPr algn="ctr"/>
            <a:r>
              <a:rPr lang="en-US" sz="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Wi-Fi</a:t>
            </a:r>
            <a:endParaRPr lang="en-US" sz="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8" name="43 CuadroTexto"/>
          <p:cNvSpPr txBox="1"/>
          <p:nvPr/>
        </p:nvSpPr>
        <p:spPr>
          <a:xfrm>
            <a:off x="4583113" y="1451908"/>
            <a:ext cx="6773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Файервол</a:t>
            </a:r>
            <a:endParaRPr lang="en-US" sz="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" name="44 CuadroTexto"/>
          <p:cNvSpPr txBox="1"/>
          <p:nvPr/>
        </p:nvSpPr>
        <p:spPr>
          <a:xfrm>
            <a:off x="5011741" y="1451908"/>
            <a:ext cx="677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Защита</a:t>
            </a:r>
          </a:p>
          <a:p>
            <a:pPr algn="ctr"/>
            <a:r>
              <a:rPr lang="en-US" sz="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USB</a:t>
            </a:r>
            <a:endParaRPr lang="en-US" sz="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2" name="45 CuadroTexto"/>
          <p:cNvSpPr txBox="1"/>
          <p:nvPr/>
        </p:nvSpPr>
        <p:spPr>
          <a:xfrm>
            <a:off x="5349881" y="1451908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spc="-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Набор</a:t>
            </a:r>
          </a:p>
          <a:p>
            <a:pPr algn="ctr"/>
            <a:r>
              <a:rPr lang="ru-RU" sz="600" spc="-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восстановления</a:t>
            </a:r>
            <a:endParaRPr lang="en-US" sz="600" spc="-5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3" name="46 CuadroTexto"/>
          <p:cNvSpPr txBox="1"/>
          <p:nvPr/>
        </p:nvSpPr>
        <p:spPr>
          <a:xfrm>
            <a:off x="5897572" y="1447792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Режим</a:t>
            </a:r>
          </a:p>
          <a:p>
            <a:pPr algn="ctr"/>
            <a:r>
              <a:rPr lang="ru-RU" sz="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мультимедиа</a:t>
            </a:r>
            <a:endParaRPr lang="en-US" sz="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2" name="47 CuadroTexto"/>
          <p:cNvSpPr txBox="1"/>
          <p:nvPr/>
        </p:nvSpPr>
        <p:spPr>
          <a:xfrm>
            <a:off x="6459551" y="1447792"/>
            <a:ext cx="767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Контроль</a:t>
            </a:r>
          </a:p>
          <a:p>
            <a:pPr algn="ctr"/>
            <a:r>
              <a:rPr lang="ru-RU" sz="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приложений</a:t>
            </a:r>
            <a:endParaRPr lang="en-US" sz="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3" name="70 CuadroTexto"/>
          <p:cNvSpPr txBox="1"/>
          <p:nvPr/>
        </p:nvSpPr>
        <p:spPr>
          <a:xfrm>
            <a:off x="6969142" y="1447792"/>
            <a:ext cx="867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Родительский</a:t>
            </a:r>
          </a:p>
          <a:p>
            <a:pPr algn="ctr"/>
            <a:r>
              <a:rPr lang="ru-RU" sz="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контроль</a:t>
            </a:r>
            <a:endParaRPr lang="en-US" sz="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4" name="71 CuadroTexto"/>
          <p:cNvSpPr txBox="1"/>
          <p:nvPr/>
        </p:nvSpPr>
        <p:spPr>
          <a:xfrm>
            <a:off x="7531121" y="1447792"/>
            <a:ext cx="734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Защита</a:t>
            </a:r>
          </a:p>
          <a:p>
            <a:pPr algn="ctr"/>
            <a:r>
              <a:rPr lang="ru-RU" sz="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данных</a:t>
            </a:r>
            <a:endParaRPr lang="en-US" sz="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5" name="72 CuadroTexto"/>
          <p:cNvSpPr txBox="1"/>
          <p:nvPr/>
        </p:nvSpPr>
        <p:spPr>
          <a:xfrm>
            <a:off x="7969274" y="1447792"/>
            <a:ext cx="831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Резервное</a:t>
            </a:r>
          </a:p>
          <a:p>
            <a:pPr algn="ctr"/>
            <a:r>
              <a:rPr lang="ru-RU" sz="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копирование</a:t>
            </a:r>
            <a:endParaRPr lang="en-US" sz="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6" name="69 CuadroTexto"/>
          <p:cNvSpPr txBox="1"/>
          <p:nvPr/>
        </p:nvSpPr>
        <p:spPr>
          <a:xfrm>
            <a:off x="6226661" y="3222665"/>
            <a:ext cx="783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rgbClr val="0070C0"/>
                </a:solidFill>
              </a:rPr>
              <a:t>Блокировка</a:t>
            </a:r>
          </a:p>
          <a:p>
            <a:pPr algn="ctr"/>
            <a:r>
              <a:rPr lang="ru-RU" sz="600" dirty="0" smtClean="0">
                <a:solidFill>
                  <a:srgbClr val="0070C0"/>
                </a:solidFill>
              </a:rPr>
              <a:t>приложений</a:t>
            </a:r>
            <a:endParaRPr lang="en-US" sz="600" dirty="0">
              <a:solidFill>
                <a:srgbClr val="0070C0"/>
              </a:solidFill>
            </a:endParaRPr>
          </a:p>
        </p:txBody>
      </p:sp>
      <p:sp>
        <p:nvSpPr>
          <p:cNvPr id="87" name="49 CuadroTexto"/>
          <p:cNvSpPr txBox="1"/>
          <p:nvPr/>
        </p:nvSpPr>
        <p:spPr>
          <a:xfrm>
            <a:off x="2681274" y="3221099"/>
            <a:ext cx="6798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rgbClr val="0070C0"/>
                </a:solidFill>
              </a:rPr>
              <a:t>Антивирус</a:t>
            </a:r>
            <a:endParaRPr lang="en-US" sz="600" dirty="0">
              <a:solidFill>
                <a:srgbClr val="0070C0"/>
              </a:solidFill>
            </a:endParaRPr>
          </a:p>
        </p:txBody>
      </p:sp>
      <p:sp>
        <p:nvSpPr>
          <p:cNvPr id="88" name="50 CuadroTexto"/>
          <p:cNvSpPr txBox="1"/>
          <p:nvPr/>
        </p:nvSpPr>
        <p:spPr>
          <a:xfrm>
            <a:off x="3163790" y="3222385"/>
            <a:ext cx="806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rgbClr val="0070C0"/>
                </a:solidFill>
              </a:rPr>
              <a:t>Уведомления о краже</a:t>
            </a:r>
            <a:endParaRPr lang="en-US" sz="600" dirty="0">
              <a:solidFill>
                <a:srgbClr val="0070C0"/>
              </a:solidFill>
            </a:endParaRPr>
          </a:p>
        </p:txBody>
      </p:sp>
      <p:sp>
        <p:nvSpPr>
          <p:cNvPr id="89" name="51 CuadroTexto"/>
          <p:cNvSpPr txBox="1"/>
          <p:nvPr/>
        </p:nvSpPr>
        <p:spPr>
          <a:xfrm>
            <a:off x="3782919" y="3222385"/>
            <a:ext cx="770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sz="600" dirty="0" smtClean="0">
                <a:solidFill>
                  <a:srgbClr val="0070C0"/>
                </a:solidFill>
              </a:rPr>
              <a:t>Фотография вора</a:t>
            </a:r>
            <a:endParaRPr lang="en-US" sz="600" dirty="0" smtClean="0">
              <a:solidFill>
                <a:srgbClr val="0070C0"/>
              </a:solidFill>
            </a:endParaRPr>
          </a:p>
        </p:txBody>
      </p:sp>
      <p:sp>
        <p:nvSpPr>
          <p:cNvPr id="90" name="52 CuadroTexto"/>
          <p:cNvSpPr txBox="1"/>
          <p:nvPr/>
        </p:nvSpPr>
        <p:spPr>
          <a:xfrm>
            <a:off x="4406811" y="3214692"/>
            <a:ext cx="6773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sz="600" dirty="0" err="1" smtClean="0">
                <a:solidFill>
                  <a:srgbClr val="0070C0"/>
                </a:solidFill>
              </a:rPr>
              <a:t>Анти-вор</a:t>
            </a:r>
            <a:endParaRPr lang="en-US" sz="600" dirty="0" smtClean="0">
              <a:solidFill>
                <a:srgbClr val="0070C0"/>
              </a:solidFill>
            </a:endParaRPr>
          </a:p>
        </p:txBody>
      </p:sp>
      <p:sp>
        <p:nvSpPr>
          <p:cNvPr id="91" name="53 CuadroTexto"/>
          <p:cNvSpPr txBox="1"/>
          <p:nvPr/>
        </p:nvSpPr>
        <p:spPr>
          <a:xfrm>
            <a:off x="4851226" y="3227476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rgbClr val="0070C0"/>
                </a:solidFill>
              </a:rPr>
              <a:t>Оптимизация производительности</a:t>
            </a:r>
            <a:endParaRPr lang="en-US" sz="600" dirty="0">
              <a:solidFill>
                <a:srgbClr val="0070C0"/>
              </a:solidFill>
            </a:endParaRPr>
          </a:p>
        </p:txBody>
      </p:sp>
      <p:sp>
        <p:nvSpPr>
          <p:cNvPr id="92" name="54 CuadroTexto"/>
          <p:cNvSpPr txBox="1"/>
          <p:nvPr/>
        </p:nvSpPr>
        <p:spPr>
          <a:xfrm>
            <a:off x="5640307" y="3222385"/>
            <a:ext cx="788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rgbClr val="0070C0"/>
                </a:solidFill>
              </a:rPr>
              <a:t>Аудитор приватности</a:t>
            </a:r>
            <a:endParaRPr lang="en-US" sz="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710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/>
              <a:pPr/>
              <a:t>17</a:t>
            </a:fld>
            <a:endParaRPr lang="en-US" dirty="0"/>
          </a:p>
        </p:txBody>
      </p:sp>
      <p:sp>
        <p:nvSpPr>
          <p:cNvPr id="12" name="6 Marcador de contenido"/>
          <p:cNvSpPr>
            <a:spLocks noGrp="1"/>
          </p:cNvSpPr>
          <p:nvPr>
            <p:ph sz="half" idx="2"/>
          </p:nvPr>
        </p:nvSpPr>
        <p:spPr>
          <a:xfrm>
            <a:off x="382836" y="280"/>
            <a:ext cx="8365628" cy="105930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Для кого создан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Panda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Internet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Security?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>
              <a:lnSpc>
                <a:spcPct val="160000"/>
              </a:lnSpc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Для тех, кому необходима защита своих детей от опасностей Интернета и кто ищет более расширенную защиту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60000"/>
              </a:lnSpc>
            </a:pP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60000"/>
              </a:lnSpc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lnSpc>
                <a:spcPct val="160000"/>
              </a:lnSpc>
            </a:pPr>
            <a:endParaRPr lang="en-US" sz="2000" dirty="0" smtClean="0">
              <a:solidFill>
                <a:srgbClr val="7030A0"/>
              </a:solidFill>
            </a:endParaRPr>
          </a:p>
          <a:p>
            <a:pPr>
              <a:lnSpc>
                <a:spcPct val="160000"/>
              </a:lnSpc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lnSpc>
                <a:spcPct val="160000"/>
              </a:lnSpc>
            </a:pPr>
            <a:endParaRPr lang="en-US" sz="2000" dirty="0" smtClean="0">
              <a:solidFill>
                <a:srgbClr val="7030A0"/>
              </a:solidFill>
            </a:endParaRPr>
          </a:p>
          <a:p>
            <a:pPr>
              <a:lnSpc>
                <a:spcPct val="160000"/>
              </a:lnSpc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lnSpc>
                <a:spcPct val="160000"/>
              </a:lnSpc>
            </a:pPr>
            <a:endParaRPr lang="en-US" sz="2000" dirty="0" smtClean="0">
              <a:solidFill>
                <a:srgbClr val="7030A0"/>
              </a:solidFill>
            </a:endParaRPr>
          </a:p>
          <a:p>
            <a:pPr>
              <a:lnSpc>
                <a:spcPct val="160000"/>
              </a:lnSpc>
            </a:pPr>
            <a:endParaRPr lang="en-US" sz="2000" dirty="0" smtClean="0">
              <a:solidFill>
                <a:srgbClr val="7030A0"/>
              </a:solidFill>
            </a:endParaRPr>
          </a:p>
          <a:p>
            <a:pPr>
              <a:lnSpc>
                <a:spcPct val="160000"/>
              </a:lnSpc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lnSpc>
                <a:spcPct val="160000"/>
              </a:lnSpc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lnSpc>
                <a:spcPct val="160000"/>
              </a:lnSpc>
            </a:pPr>
            <a:endParaRPr lang="en-US" sz="2000" dirty="0" smtClean="0">
              <a:solidFill>
                <a:srgbClr val="7030A0"/>
              </a:solidFill>
            </a:endParaRPr>
          </a:p>
          <a:p>
            <a:pPr>
              <a:lnSpc>
                <a:spcPct val="160000"/>
              </a:lnSpc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lnSpc>
                <a:spcPct val="160000"/>
              </a:lnSpc>
            </a:pPr>
            <a:endParaRPr lang="en-US" sz="2000" dirty="0" smtClean="0">
              <a:solidFill>
                <a:srgbClr val="7030A0"/>
              </a:solidFill>
            </a:endParaRPr>
          </a:p>
          <a:p>
            <a:pPr>
              <a:lnSpc>
                <a:spcPct val="160000"/>
              </a:lnSpc>
            </a:pPr>
            <a:endParaRPr lang="en-US" sz="2000" dirty="0" smtClean="0">
              <a:solidFill>
                <a:srgbClr val="7030A0"/>
              </a:solidFill>
            </a:endParaRPr>
          </a:p>
          <a:p>
            <a:pPr>
              <a:lnSpc>
                <a:spcPct val="160000"/>
              </a:lnSpc>
            </a:pPr>
            <a:endParaRPr lang="en-US" sz="2000" dirty="0" smtClean="0">
              <a:solidFill>
                <a:srgbClr val="7030A0"/>
              </a:solidFill>
            </a:endParaRPr>
          </a:p>
          <a:p>
            <a:pPr>
              <a:lnSpc>
                <a:spcPct val="160000"/>
              </a:lnSpc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lnSpc>
                <a:spcPct val="160000"/>
              </a:lnSpc>
            </a:pPr>
            <a:endParaRPr lang="en-US" sz="2000" dirty="0" smtClean="0">
              <a:solidFill>
                <a:srgbClr val="7030A0"/>
              </a:solidFill>
            </a:endParaRPr>
          </a:p>
        </p:txBody>
      </p:sp>
      <p:sp>
        <p:nvSpPr>
          <p:cNvPr id="13" name="7 Marcador de contenido"/>
          <p:cNvSpPr>
            <a:spLocks noGrp="1"/>
          </p:cNvSpPr>
          <p:nvPr>
            <p:ph sz="quarter" idx="4"/>
          </p:nvPr>
        </p:nvSpPr>
        <p:spPr>
          <a:xfrm>
            <a:off x="4143372" y="1121379"/>
            <a:ext cx="4714908" cy="3736387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Преимущества</a:t>
            </a:r>
            <a:endParaRPr lang="es-ES" sz="9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lvl="0" indent="-28575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Защита по доступной цене всего, что Вам небезразлично </a:t>
            </a:r>
            <a:r>
              <a:rPr lang="es-ES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ru-RU" sz="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Ваши данные, Ваши фотографии, Ваши деньги, Ваша семья</a:t>
            </a:r>
            <a:r>
              <a:rPr lang="es-ES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).</a:t>
            </a:r>
          </a:p>
          <a:p>
            <a:pPr marL="285750" lvl="0" indent="-28575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Используйте </a:t>
            </a:r>
            <a:r>
              <a:rPr lang="ru-RU" sz="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Родительский контроль</a:t>
            </a:r>
            <a:r>
              <a:rPr lang="es-E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 блокировку приложений, чтобы</a:t>
            </a:r>
            <a:r>
              <a:rPr lang="es-ES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Ограничить доступ детей к нежелательной информации</a:t>
            </a:r>
            <a:r>
              <a:rPr lang="es-ES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s-E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Отслеживать их Интернет-активность</a:t>
            </a:r>
            <a:r>
              <a:rPr lang="es-ES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s-E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Защитить доступ к приложениям с помощью </a:t>
            </a:r>
            <a:r>
              <a:rPr lang="es-ES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PIN-</a:t>
            </a:r>
            <a:r>
              <a:rPr lang="ru-RU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кода</a:t>
            </a:r>
            <a:r>
              <a:rPr lang="es-ES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s-E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lvl="1" indent="-28575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Используйте </a:t>
            </a:r>
            <a:r>
              <a:rPr lang="ru-RU" sz="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Защиту </a:t>
            </a:r>
            <a:r>
              <a:rPr lang="es-E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Wi-Fi</a:t>
            </a:r>
            <a:r>
              <a:rPr lang="ru-RU" sz="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  <a:r>
              <a:rPr lang="es-E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чтобы предотвратить несанкционированный доступ к ПК и узнать, кто пытается подключиться к Вашей сети</a:t>
            </a:r>
            <a:r>
              <a:rPr lang="es-ES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s-E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Используйте </a:t>
            </a:r>
            <a:r>
              <a:rPr lang="ru-RU" sz="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Резервное копирование</a:t>
            </a:r>
            <a:r>
              <a:rPr lang="es-E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для обеспечения безопасности Вашей важной информации</a:t>
            </a:r>
            <a:r>
              <a:rPr lang="es-ES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 </a:t>
            </a: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lvl="0" indent="-28575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Удаленно определите местоположение Ваших устройств, заблокируйте их или удалите с них всю информацию </a:t>
            </a:r>
            <a:r>
              <a:rPr lang="ru-RU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случае их потери или кражи</a:t>
            </a:r>
            <a:r>
              <a:rPr lang="es-ES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EBECEC"/>
              </a:clrFrom>
              <a:clrTo>
                <a:srgbClr val="EBECEC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4312" t="68635" r="16210" b="13830"/>
          <a:stretch/>
        </p:blipFill>
        <p:spPr>
          <a:xfrm>
            <a:off x="1279728" y="4155926"/>
            <a:ext cx="2152660" cy="509578"/>
          </a:xfrm>
          <a:prstGeom prst="rect">
            <a:avLst/>
          </a:prstGeom>
        </p:spPr>
      </p:pic>
      <p:grpSp>
        <p:nvGrpSpPr>
          <p:cNvPr id="10" name="2 Grupo"/>
          <p:cNvGrpSpPr/>
          <p:nvPr/>
        </p:nvGrpSpPr>
        <p:grpSpPr>
          <a:xfrm>
            <a:off x="6947919" y="187457"/>
            <a:ext cx="2108673" cy="286544"/>
            <a:chOff x="6733728" y="187457"/>
            <a:chExt cx="2108673" cy="286544"/>
          </a:xfrm>
        </p:grpSpPr>
        <p:sp>
          <p:nvSpPr>
            <p:cNvPr id="11" name="15 Rectángulo"/>
            <p:cNvSpPr/>
            <p:nvPr/>
          </p:nvSpPr>
          <p:spPr>
            <a:xfrm>
              <a:off x="6988449" y="195486"/>
              <a:ext cx="1853952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Panda Internet Security</a:t>
              </a:r>
              <a:endParaRPr lang="en-US" sz="9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14" name="Picture 3" descr="R:\Advertising\Solutions\Home-users\2016 Range\The Launch Box\Brochure\imgs\symbol-IS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3728" y="187457"/>
              <a:ext cx="286544" cy="28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220" y="1275606"/>
            <a:ext cx="3723371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845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/>
          <a:srcRect t="6657" r="1241"/>
          <a:stretch/>
        </p:blipFill>
        <p:spPr>
          <a:xfrm>
            <a:off x="-11593" y="0"/>
            <a:ext cx="9192105" cy="5100446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/>
              <a:pPr/>
              <a:t>18</a:t>
            </a:fld>
            <a:endParaRPr lang="en-US" dirty="0"/>
          </a:p>
        </p:txBody>
      </p:sp>
      <p:sp>
        <p:nvSpPr>
          <p:cNvPr id="7" name="6 Marcador de contenido"/>
          <p:cNvSpPr txBox="1">
            <a:spLocks/>
          </p:cNvSpPr>
          <p:nvPr/>
        </p:nvSpPr>
        <p:spPr>
          <a:xfrm>
            <a:off x="539552" y="3291830"/>
            <a:ext cx="7200800" cy="15841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Panda Global Protection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Защитите и контролируйте Ваши данные и устройства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171064" y="298251"/>
            <a:ext cx="18002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Полная </a:t>
            </a:r>
            <a:r>
              <a:rPr lang="ru-RU" sz="1200" dirty="0" smtClean="0">
                <a:solidFill>
                  <a:schemeClr val="bg1"/>
                </a:solidFill>
              </a:rPr>
              <a:t>защита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683568" y="165367"/>
            <a:ext cx="1794384" cy="573087"/>
            <a:chOff x="683568" y="165367"/>
            <a:chExt cx="1794384" cy="573087"/>
          </a:xfrm>
        </p:grpSpPr>
        <p:pic>
          <p:nvPicPr>
            <p:cNvPr id="12" name="Picture 3" descr="R:\Advertising\Solutions\Home-users\2016 Range\The Launch Box\Brochure\imgs\ico-multidevices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65367"/>
              <a:ext cx="1460500" cy="57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9853" y="307044"/>
              <a:ext cx="348099" cy="348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Rectángulo redondeado 13"/>
          <p:cNvSpPr/>
          <p:nvPr/>
        </p:nvSpPr>
        <p:spPr>
          <a:xfrm>
            <a:off x="7174336" y="269067"/>
            <a:ext cx="1800200" cy="34809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441726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7 Marcador de contenido"/>
          <p:cNvSpPr>
            <a:spLocks noGrp="1"/>
          </p:cNvSpPr>
          <p:nvPr>
            <p:ph sz="quarter" idx="4"/>
          </p:nvPr>
        </p:nvSpPr>
        <p:spPr>
          <a:xfrm>
            <a:off x="3381352" y="411510"/>
            <a:ext cx="3816424" cy="4212468"/>
          </a:xfrm>
        </p:spPr>
        <p:txBody>
          <a:bodyPr>
            <a:normAutofit/>
          </a:bodyPr>
          <a:lstStyle/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0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3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ts val="1100"/>
              </a:lnSpc>
              <a:spcBef>
                <a:spcPts val="0"/>
              </a:spcBef>
            </a:pPr>
            <a:endParaRPr lang="en-US" sz="11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/>
              <a:pPr/>
              <a:t>19</a:t>
            </a:fld>
            <a:endParaRPr lang="en-US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2285984" y="411510"/>
            <a:ext cx="6138027" cy="4562524"/>
          </a:xfrm>
        </p:spPr>
        <p:txBody>
          <a:bodyPr>
            <a:normAutofit/>
          </a:bodyPr>
          <a:lstStyle/>
          <a:p>
            <a:endParaRPr lang="en-US" sz="11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11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Windows®</a:t>
            </a:r>
          </a:p>
          <a:p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iOS</a:t>
            </a:r>
            <a:r>
              <a:rPr lang="en-U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® 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и</a:t>
            </a:r>
            <a:r>
              <a:rPr lang="en-U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Mac®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	         	          </a:t>
            </a:r>
            <a:r>
              <a:rPr lang="en-U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Android</a:t>
            </a:r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™</a:t>
            </a:r>
          </a:p>
          <a:p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Техническая поддержка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800" baseline="300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800" baseline="300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800" baseline="30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8" name="Picture 2" descr="R:\Advertising\Solutions\Home-users\2016 Range\The Launch Box\Brochure\imgs\ico-green_virtual-keyboard.pn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54579" y="1081350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R:\Advertising\Solutions\Home-users\2016 Range\The Launch Box\Brochure\imgs\ico-green_alerta-robo.png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23783" y="2859782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:\Advertising\Solutions\Home-users\2016 Range\The Launch Box\Brochure\imgs\ico-green_antivirus.png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14603" y="1101446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R:\Advertising\Solutions\Home-users\2016 Range\The Launch Box\Brochure\imgs\ico-green_auditor-privacidad.png"/>
          <p:cNvPicPr>
            <a:picLocks noChangeAspect="1" noChangeArrowheads="1"/>
          </p:cNvPicPr>
          <p:nvPr/>
        </p:nvPicPr>
        <p:blipFill>
          <a:blip r:embed="rId5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8232" y="2872881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R:\Advertising\Solutions\Home-users\2016 Range\The Launch Box\Brochure\imgs\ico-green_control-apps.png"/>
          <p:cNvPicPr>
            <a:picLocks noChangeAspect="1" noChangeArrowheads="1"/>
          </p:cNvPicPr>
          <p:nvPr/>
        </p:nvPicPr>
        <p:blipFill>
          <a:blip r:embed="rId6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35150" y="1101446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:\Advertising\Solutions\Home-users\2016 Range\The Launch Box\Brochure\imgs\ico-green_firewall.png"/>
          <p:cNvPicPr>
            <a:picLocks noChangeAspect="1" noChangeArrowheads="1"/>
          </p:cNvPicPr>
          <p:nvPr/>
        </p:nvPicPr>
        <p:blipFill>
          <a:blip r:embed="rId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70701" y="1101446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R:\Advertising\Solutions\Home-users\2016 Range\The Launch Box\Brochure\imgs\ico-green_modo-juego.png"/>
          <p:cNvPicPr>
            <a:picLocks noChangeAspect="1" noChangeArrowheads="1"/>
          </p:cNvPicPr>
          <p:nvPr/>
        </p:nvPicPr>
        <p:blipFill>
          <a:blip r:embed="rId8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16448" y="2859782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R:\Advertising\Solutions\Home-users\2016 Range\The Launch Box\Brochure\imgs\ico-green_kit-rescate.png"/>
          <p:cNvPicPr>
            <a:picLocks noChangeAspect="1" noChangeArrowheads="1"/>
          </p:cNvPicPr>
          <p:nvPr/>
        </p:nvPicPr>
        <p:blipFill>
          <a:blip r:embed="rId9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77721" y="1101446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R:\Advertising\Solutions\Home-users\2016 Range\The Launch Box\Brochure\imgs\ico-green_localizacion-antirrobo.png"/>
          <p:cNvPicPr>
            <a:picLocks noChangeAspect="1" noChangeArrowheads="1"/>
          </p:cNvPicPr>
          <p:nvPr/>
        </p:nvPicPr>
        <p:blipFill>
          <a:blip r:embed="rId10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79933" y="2866455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R:\Advertising\Solutions\Home-users\2016 Range\The Launch Box\Brochure\imgs\ico-green_modo-juego.png"/>
          <p:cNvPicPr>
            <a:picLocks noChangeAspect="1" noChangeArrowheads="1"/>
          </p:cNvPicPr>
          <p:nvPr/>
        </p:nvPicPr>
        <p:blipFill>
          <a:blip r:embed="rId11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47254" y="1101446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R:\Advertising\Solutions\Home-users\2016 Range\The Launch Box\Brochure\imgs\ico-green_navegacion-segura.png"/>
          <p:cNvPicPr>
            <a:picLocks noChangeAspect="1" noChangeArrowheads="1"/>
          </p:cNvPicPr>
          <p:nvPr/>
        </p:nvPicPr>
        <p:blipFill>
          <a:blip r:embed="rId1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16024" y="1101446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R:\Advertising\Solutions\Home-users\2016 Range\The Launch Box\Brochure\imgs\ico-green_optimizacion.png"/>
          <p:cNvPicPr>
            <a:picLocks noChangeAspect="1" noChangeArrowheads="1"/>
          </p:cNvPicPr>
          <p:nvPr/>
        </p:nvPicPr>
        <p:blipFill>
          <a:blip r:embed="rId13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89878" y="2879878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21" name="Picture 25" descr="R:\Advertising\Solutions\Home-users\2016 Range\The Launch Box\Brochure\imgs\ico-green_proteccion-usb.png"/>
          <p:cNvPicPr>
            <a:picLocks noChangeAspect="1" noChangeArrowheads="1"/>
          </p:cNvPicPr>
          <p:nvPr/>
        </p:nvPicPr>
        <p:blipFill>
          <a:blip r:embed="rId14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27124" y="1101446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R:\Advertising\Solutions\Home-users\2016 Range\The Launch Box\Brochure\imgs\ico-green_proteccion-wifi.png"/>
          <p:cNvPicPr>
            <a:picLocks noChangeAspect="1" noChangeArrowheads="1"/>
          </p:cNvPicPr>
          <p:nvPr/>
        </p:nvPicPr>
        <p:blipFill>
          <a:blip r:embed="rId15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00496" y="1101446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 descr="R:\Advertising\Solutions\Home-users\2016 Range\The Launch Box\Brochure\imgs\ico-green_soporte.png"/>
          <p:cNvPicPr>
            <a:picLocks noChangeAspect="1" noChangeArrowheads="1"/>
          </p:cNvPicPr>
          <p:nvPr/>
        </p:nvPicPr>
        <p:blipFill>
          <a:blip r:embed="rId16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65087" y="3797712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R:\Advertising\Solutions\Home-users\2016 Range\The Launch Box\Brochure\imgs\ico-green_antivirus.png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69275" y="2859782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7" descr="R:\Advertising\Solutions\Home-users\2016 Range\The Launch Box\Brochure\imgs\ico-green_localizacion-antirrobo.png"/>
          <p:cNvPicPr>
            <a:picLocks noChangeAspect="1" noChangeArrowheads="1"/>
          </p:cNvPicPr>
          <p:nvPr/>
        </p:nvPicPr>
        <p:blipFill>
          <a:blip r:embed="rId10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98481" y="2879878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80 CuadroTexto"/>
          <p:cNvSpPr txBox="1"/>
          <p:nvPr/>
        </p:nvSpPr>
        <p:spPr>
          <a:xfrm>
            <a:off x="2214546" y="4107656"/>
            <a:ext cx="680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Поддержка</a:t>
            </a:r>
            <a:r>
              <a:rPr lang="en-US" sz="6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en-US" sz="600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2" name="Picture 9" descr="R:\Advertising\Solutions\Home-users\2016 Range\The Launch Box\Brochure\imgs\ico-blue_control-parental.png"/>
          <p:cNvPicPr>
            <a:picLocks noChangeAspect="1" noChangeArrowheads="1"/>
          </p:cNvPicPr>
          <p:nvPr/>
        </p:nvPicPr>
        <p:blipFill>
          <a:blip r:embed="rId1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08044" y="1101446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R:\Advertising\Solutions\Home-users\2016 Range\The Launch Box\Brochure\imgs\ico-blue_copias.png"/>
          <p:cNvPicPr>
            <a:picLocks noChangeAspect="1" noChangeArrowheads="1"/>
          </p:cNvPicPr>
          <p:nvPr/>
        </p:nvPicPr>
        <p:blipFill>
          <a:blip r:embed="rId18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71646" y="1101446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R:\Advertising\Solutions\Home-users\2016 Range\The Launch Box\Brochure\imgs\ico-blue_proteccion-datos.png"/>
          <p:cNvPicPr>
            <a:picLocks noChangeAspect="1" noChangeArrowheads="1"/>
          </p:cNvPicPr>
          <p:nvPr/>
        </p:nvPicPr>
        <p:blipFill>
          <a:blip r:embed="rId19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4784" y="1101446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R:\Advertising\Solutions\Home-users\2016 Range\The Launch Box\Brochure\imgs\ico-blue_antivirus.png"/>
          <p:cNvPicPr>
            <a:picLocks noChangeAspect="1" noChangeArrowheads="1"/>
          </p:cNvPicPr>
          <p:nvPr/>
        </p:nvPicPr>
        <p:blipFill>
          <a:blip r:embed="rId20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99627" y="2867199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R:\Advertising\Solutions\Home-users\2016 Range\The Launch Box\Brochure\imgs\ico-blue_antivirus.png"/>
          <p:cNvPicPr>
            <a:picLocks noChangeAspect="1" noChangeArrowheads="1"/>
          </p:cNvPicPr>
          <p:nvPr/>
        </p:nvPicPr>
        <p:blipFill>
          <a:blip r:embed="rId20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74408" y="2857502"/>
            <a:ext cx="35800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2 Grupo"/>
          <p:cNvGrpSpPr/>
          <p:nvPr/>
        </p:nvGrpSpPr>
        <p:grpSpPr>
          <a:xfrm>
            <a:off x="6879618" y="173718"/>
            <a:ext cx="2049440" cy="302840"/>
            <a:chOff x="6792961" y="123478"/>
            <a:chExt cx="2049440" cy="302840"/>
          </a:xfrm>
        </p:grpSpPr>
        <p:sp>
          <p:nvSpPr>
            <p:cNvPr id="56" name="15 Rectángulo"/>
            <p:cNvSpPr/>
            <p:nvPr/>
          </p:nvSpPr>
          <p:spPr>
            <a:xfrm>
              <a:off x="6988449" y="195486"/>
              <a:ext cx="1853952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rgbClr val="262626">
                      <a:lumMod val="75000"/>
                      <a:lumOff val="25000"/>
                    </a:srgbClr>
                  </a:solidFill>
                </a:rPr>
                <a:t>Panda Global Protection</a:t>
              </a:r>
            </a:p>
          </p:txBody>
        </p:sp>
        <p:pic>
          <p:nvPicPr>
            <p:cNvPr id="58" name="Picture 9" descr="\\esmadfil01\compartido\Advertising\Solutions\Home-users\2016 Range\The Launch Box\Brochure\imgs\symbol-global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6792961" y="123478"/>
              <a:ext cx="299319" cy="299319"/>
            </a:xfrm>
            <a:prstGeom prst="rect">
              <a:avLst/>
            </a:prstGeom>
            <a:noFill/>
          </p:spPr>
        </p:pic>
      </p:grpSp>
      <p:pic>
        <p:nvPicPr>
          <p:cNvPr id="59" name="Picture 2" descr="\\esmadfil01\compartido\Advertising\Solutions\Home-users\2016 Range\The Launch Box\Brochure\imgs\ico-blue_gestor-claves.png"/>
          <p:cNvPicPr>
            <a:picLocks noChangeAspect="1" noChangeArrowheads="1"/>
          </p:cNvPicPr>
          <p:nvPr/>
        </p:nvPicPr>
        <p:blipFill>
          <a:blip r:embed="rId2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428860" y="1928808"/>
            <a:ext cx="358006" cy="360000"/>
          </a:xfrm>
          <a:prstGeom prst="rect">
            <a:avLst/>
          </a:prstGeom>
          <a:noFill/>
        </p:spPr>
      </p:pic>
      <p:pic>
        <p:nvPicPr>
          <p:cNvPr id="61" name="Picture 3" descr="\\esmadfil01\compartido\Advertising\Solutions\Home-users\2016 Range\The Launch Box\Brochure\imgs\ico-blue_borrado.png"/>
          <p:cNvPicPr>
            <a:picLocks noChangeAspect="1" noChangeArrowheads="1"/>
          </p:cNvPicPr>
          <p:nvPr/>
        </p:nvPicPr>
        <p:blipFill>
          <a:blip r:embed="rId2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643306" y="1928808"/>
            <a:ext cx="358006" cy="360000"/>
          </a:xfrm>
          <a:prstGeom prst="rect">
            <a:avLst/>
          </a:prstGeom>
          <a:noFill/>
        </p:spPr>
      </p:pic>
      <p:pic>
        <p:nvPicPr>
          <p:cNvPr id="67" name="Picture 4" descr="\\esmadfil01\compartido\Advertising\Solutions\Home-users\2016 Range\The Launch Box\Brochure\imgs\ico-blue_optimizacion.png"/>
          <p:cNvPicPr>
            <a:picLocks noChangeAspect="1" noChangeArrowheads="1"/>
          </p:cNvPicPr>
          <p:nvPr/>
        </p:nvPicPr>
        <p:blipFill>
          <a:blip r:embed="rId2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395786" y="1928808"/>
            <a:ext cx="358006" cy="360000"/>
          </a:xfrm>
          <a:prstGeom prst="rect">
            <a:avLst/>
          </a:prstGeom>
          <a:noFill/>
        </p:spPr>
      </p:pic>
      <p:pic>
        <p:nvPicPr>
          <p:cNvPr id="68" name="Picture 7" descr="\\esmadfil01\compartido\Advertising\Solutions\Home-users\2016 Range\The Launch Box\Brochure\imgs\ico-grey_cifrado-archivos.png"/>
          <p:cNvPicPr>
            <a:picLocks noChangeAspect="1" noChangeArrowheads="1"/>
          </p:cNvPicPr>
          <p:nvPr/>
        </p:nvPicPr>
        <p:blipFill>
          <a:blip r:embed="rId25" cstate="print">
            <a:biLevel thresh="75000"/>
          </a:blip>
          <a:srcRect/>
          <a:stretch>
            <a:fillRect/>
          </a:stretch>
        </p:blipFill>
        <p:spPr bwMode="auto">
          <a:xfrm>
            <a:off x="2985032" y="1928808"/>
            <a:ext cx="360000" cy="360000"/>
          </a:xfrm>
          <a:prstGeom prst="rect">
            <a:avLst/>
          </a:prstGeom>
          <a:noFill/>
        </p:spPr>
      </p:pic>
      <p:sp>
        <p:nvSpPr>
          <p:cNvPr id="71" name="123 CuadroTexto"/>
          <p:cNvSpPr txBox="1"/>
          <p:nvPr/>
        </p:nvSpPr>
        <p:spPr>
          <a:xfrm>
            <a:off x="2285984" y="2264138"/>
            <a:ext cx="677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sz="600" dirty="0" smtClean="0">
                <a:solidFill>
                  <a:srgbClr val="FFFFFF">
                    <a:lumMod val="50000"/>
                  </a:srgbClr>
                </a:solidFill>
              </a:rPr>
              <a:t>Менеджер</a:t>
            </a:r>
          </a:p>
          <a:p>
            <a:pPr algn="ctr" fontAlgn="t"/>
            <a:r>
              <a:rPr lang="ru-RU" sz="600" dirty="0" smtClean="0">
                <a:solidFill>
                  <a:srgbClr val="FFFFFF">
                    <a:lumMod val="50000"/>
                  </a:srgbClr>
                </a:solidFill>
              </a:rPr>
              <a:t>паролей</a:t>
            </a:r>
            <a:endParaRPr lang="en-US" sz="6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2" name="124 CuadroTexto"/>
          <p:cNvSpPr txBox="1"/>
          <p:nvPr/>
        </p:nvSpPr>
        <p:spPr>
          <a:xfrm>
            <a:off x="3428992" y="2268792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sz="600" dirty="0" smtClean="0">
                <a:solidFill>
                  <a:srgbClr val="FFFFFF">
                    <a:lumMod val="50000"/>
                  </a:srgbClr>
                </a:solidFill>
              </a:rPr>
              <a:t>Уничтожение</a:t>
            </a:r>
          </a:p>
          <a:p>
            <a:pPr algn="ctr" fontAlgn="t"/>
            <a:r>
              <a:rPr lang="ru-RU" sz="600" dirty="0" smtClean="0">
                <a:solidFill>
                  <a:srgbClr val="FFFFFF">
                    <a:lumMod val="50000"/>
                  </a:srgbClr>
                </a:solidFill>
              </a:rPr>
              <a:t>файлов</a:t>
            </a:r>
            <a:endParaRPr lang="en-US" sz="6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3" name="125 CuadroTexto"/>
          <p:cNvSpPr txBox="1"/>
          <p:nvPr/>
        </p:nvSpPr>
        <p:spPr>
          <a:xfrm>
            <a:off x="4071934" y="2273591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sz="600" dirty="0" smtClean="0">
                <a:solidFill>
                  <a:srgbClr val="FFFFFF">
                    <a:lumMod val="50000"/>
                  </a:srgbClr>
                </a:solidFill>
              </a:rPr>
              <a:t>Оптимизация</a:t>
            </a:r>
          </a:p>
          <a:p>
            <a:pPr algn="ctr" fontAlgn="t"/>
            <a:r>
              <a:rPr lang="ru-RU" sz="600" dirty="0" smtClean="0">
                <a:solidFill>
                  <a:srgbClr val="FFFFFF">
                    <a:lumMod val="50000"/>
                  </a:srgbClr>
                </a:solidFill>
              </a:rPr>
              <a:t>(</a:t>
            </a:r>
            <a:r>
              <a:rPr lang="en-US" sz="600" dirty="0" err="1" smtClean="0">
                <a:solidFill>
                  <a:srgbClr val="FFFFFF">
                    <a:lumMod val="50000"/>
                  </a:srgbClr>
                </a:solidFill>
              </a:rPr>
              <a:t>Tuneup</a:t>
            </a:r>
            <a:r>
              <a:rPr lang="ru-RU" sz="600" dirty="0" smtClean="0">
                <a:solidFill>
                  <a:srgbClr val="FFFFFF">
                    <a:lumMod val="50000"/>
                  </a:srgbClr>
                </a:solidFill>
              </a:rPr>
              <a:t>)</a:t>
            </a:r>
            <a:endParaRPr lang="en-US" sz="6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2" name="126 CuadroTexto"/>
          <p:cNvSpPr txBox="1"/>
          <p:nvPr/>
        </p:nvSpPr>
        <p:spPr>
          <a:xfrm>
            <a:off x="2756448" y="2265661"/>
            <a:ext cx="815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sz="600" dirty="0" smtClean="0">
                <a:solidFill>
                  <a:srgbClr val="FFFFFF">
                    <a:lumMod val="50000"/>
                  </a:srgbClr>
                </a:solidFill>
              </a:rPr>
              <a:t>Шифрование</a:t>
            </a:r>
          </a:p>
          <a:p>
            <a:pPr algn="ctr" fontAlgn="t"/>
            <a:r>
              <a:rPr lang="ru-RU" sz="600" dirty="0" smtClean="0">
                <a:solidFill>
                  <a:srgbClr val="FFFFFF">
                    <a:lumMod val="50000"/>
                  </a:srgbClr>
                </a:solidFill>
              </a:rPr>
              <a:t>файлов</a:t>
            </a:r>
            <a:endParaRPr lang="en-US" sz="600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4482" y="2930822"/>
            <a:ext cx="233745" cy="252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8"/>
          <a:stretch/>
        </p:blipFill>
        <p:spPr>
          <a:xfrm>
            <a:off x="395536" y="863655"/>
            <a:ext cx="2160000" cy="303816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71082" y="177151"/>
            <a:ext cx="8377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Что предлагает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Panda Global 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Protection?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30166" y="4371950"/>
            <a:ext cx="847131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s-ES" sz="9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 </a:t>
            </a:r>
            <a:r>
              <a:rPr lang="ru-RU" sz="9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Этот пакет дает право на установку одной лицензии для </a:t>
            </a:r>
            <a:r>
              <a:rPr lang="es-ES" sz="9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Mac</a:t>
            </a:r>
            <a:r>
              <a:rPr lang="es-ES" sz="9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®.</a:t>
            </a:r>
            <a:endParaRPr lang="en-US" sz="900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s-ES" sz="9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 </a:t>
            </a:r>
            <a:r>
              <a:rPr lang="ru-RU" sz="9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Проверка и лечение осуществляются через компьютер </a:t>
            </a:r>
            <a:r>
              <a:rPr lang="es-ES" sz="9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Mac®</a:t>
            </a:r>
            <a:r>
              <a:rPr lang="ru-RU" sz="9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защищенный </a:t>
            </a:r>
            <a:r>
              <a:rPr lang="en-US" sz="9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Panda</a:t>
            </a:r>
            <a:r>
              <a:rPr lang="es-ES" sz="9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s-ES" sz="900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s-ES" sz="9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 </a:t>
            </a:r>
            <a:r>
              <a:rPr lang="ru-RU" sz="9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Сервисы могут варьироваться в зависимости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9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от страны. Подробнее</a:t>
            </a:r>
            <a:r>
              <a:rPr lang="es-ES" sz="9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s-ES" sz="900" baseline="30000" dirty="0">
                <a:solidFill>
                  <a:schemeClr val="tx1">
                    <a:lumMod val="50000"/>
                    <a:lumOff val="50000"/>
                  </a:schemeClr>
                </a:solidFill>
                <a:hlinkClick r:id="rId28"/>
              </a:rPr>
              <a:t>http://www.pandasecurity.com/homeusers/support/</a:t>
            </a:r>
            <a:endParaRPr lang="en-US" sz="900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s-ES" sz="9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ru-RU" sz="9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 покупке лицензии на 1 устройство Вы получаете право на установку антивируса только для </a:t>
            </a:r>
            <a:r>
              <a:rPr lang="es-ES" sz="9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Windows</a:t>
            </a:r>
            <a:r>
              <a:rPr lang="es-ES" sz="9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® </a:t>
            </a:r>
            <a:r>
              <a:rPr lang="ru-RU" sz="9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или</a:t>
            </a:r>
            <a:r>
              <a:rPr lang="es-ES" sz="9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9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Android™.</a:t>
            </a:r>
            <a:endParaRPr lang="en-US" sz="100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4" name="9 CuadroTexto"/>
          <p:cNvSpPr txBox="1"/>
          <p:nvPr/>
        </p:nvSpPr>
        <p:spPr>
          <a:xfrm>
            <a:off x="2243652" y="1442257"/>
            <a:ext cx="7143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Антивирус</a:t>
            </a:r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5" name="40 CuadroTexto"/>
          <p:cNvSpPr txBox="1"/>
          <p:nvPr/>
        </p:nvSpPr>
        <p:spPr>
          <a:xfrm>
            <a:off x="2739311" y="1442257"/>
            <a:ext cx="787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Виртуальная</a:t>
            </a:r>
          </a:p>
          <a:p>
            <a:pPr algn="ctr"/>
            <a:r>
              <a:rPr lang="ru-RU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клавиатура</a:t>
            </a:r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6" name="41 CuadroTexto"/>
          <p:cNvSpPr txBox="1"/>
          <p:nvPr/>
        </p:nvSpPr>
        <p:spPr>
          <a:xfrm>
            <a:off x="3301290" y="1442257"/>
            <a:ext cx="780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Безопасный</a:t>
            </a:r>
          </a:p>
          <a:p>
            <a:pPr algn="ctr"/>
            <a:r>
              <a:rPr lang="ru-RU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Интернет</a:t>
            </a:r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7" name="42 CuadroTexto"/>
          <p:cNvSpPr txBox="1"/>
          <p:nvPr/>
        </p:nvSpPr>
        <p:spPr>
          <a:xfrm>
            <a:off x="3857415" y="1442257"/>
            <a:ext cx="677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Защита</a:t>
            </a:r>
          </a:p>
          <a:p>
            <a:pPr algn="ctr"/>
            <a:r>
              <a:rPr 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Wi-Fi</a:t>
            </a:r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8" name="43 CuadroTexto"/>
          <p:cNvSpPr txBox="1"/>
          <p:nvPr/>
        </p:nvSpPr>
        <p:spPr>
          <a:xfrm>
            <a:off x="4313029" y="1442257"/>
            <a:ext cx="6773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Файервол</a:t>
            </a:r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9" name="44 CuadroTexto"/>
          <p:cNvSpPr txBox="1"/>
          <p:nvPr/>
        </p:nvSpPr>
        <p:spPr>
          <a:xfrm>
            <a:off x="4776086" y="1442257"/>
            <a:ext cx="677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Защита</a:t>
            </a:r>
          </a:p>
          <a:p>
            <a:pPr algn="ctr"/>
            <a:r>
              <a:rPr 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USB</a:t>
            </a:r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0" name="45 CuadroTexto"/>
          <p:cNvSpPr txBox="1"/>
          <p:nvPr/>
        </p:nvSpPr>
        <p:spPr>
          <a:xfrm>
            <a:off x="5133276" y="1442257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spc="-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Набор</a:t>
            </a:r>
          </a:p>
          <a:p>
            <a:pPr algn="ctr"/>
            <a:r>
              <a:rPr lang="ru-RU" sz="600" spc="-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восстановления</a:t>
            </a:r>
            <a:endParaRPr lang="en-US" sz="600" spc="-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1" name="46 CuadroTexto"/>
          <p:cNvSpPr txBox="1"/>
          <p:nvPr/>
        </p:nvSpPr>
        <p:spPr>
          <a:xfrm>
            <a:off x="5704780" y="1438141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Режим</a:t>
            </a:r>
          </a:p>
          <a:p>
            <a:pPr algn="ctr"/>
            <a:r>
              <a:rPr lang="ru-RU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мультимедиа</a:t>
            </a:r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2" name="47 CuadroTexto"/>
          <p:cNvSpPr txBox="1"/>
          <p:nvPr/>
        </p:nvSpPr>
        <p:spPr>
          <a:xfrm>
            <a:off x="6347722" y="1438141"/>
            <a:ext cx="767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Контроль</a:t>
            </a:r>
          </a:p>
          <a:p>
            <a:pPr algn="ctr"/>
            <a:r>
              <a:rPr lang="ru-RU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приложений</a:t>
            </a:r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3" name="70 CuadroTexto"/>
          <p:cNvSpPr txBox="1"/>
          <p:nvPr/>
        </p:nvSpPr>
        <p:spPr>
          <a:xfrm>
            <a:off x="6847788" y="1438141"/>
            <a:ext cx="867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Родительский</a:t>
            </a:r>
          </a:p>
          <a:p>
            <a:pPr algn="ctr"/>
            <a:r>
              <a:rPr lang="ru-RU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контроль</a:t>
            </a:r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4" name="71 CuadroTexto"/>
          <p:cNvSpPr txBox="1"/>
          <p:nvPr/>
        </p:nvSpPr>
        <p:spPr>
          <a:xfrm>
            <a:off x="7429520" y="1438267"/>
            <a:ext cx="734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Защита</a:t>
            </a:r>
          </a:p>
          <a:p>
            <a:pPr algn="ctr"/>
            <a:r>
              <a:rPr lang="ru-RU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данных</a:t>
            </a:r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5" name="72 CuadroTexto"/>
          <p:cNvSpPr txBox="1"/>
          <p:nvPr/>
        </p:nvSpPr>
        <p:spPr>
          <a:xfrm>
            <a:off x="7848623" y="1447792"/>
            <a:ext cx="831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Резервное</a:t>
            </a:r>
          </a:p>
          <a:p>
            <a:pPr algn="ctr"/>
            <a:r>
              <a:rPr lang="ru-RU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копирование</a:t>
            </a:r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6" name="56 CuadroTexto"/>
          <p:cNvSpPr txBox="1"/>
          <p:nvPr/>
        </p:nvSpPr>
        <p:spPr>
          <a:xfrm>
            <a:off x="2199726" y="3171057"/>
            <a:ext cx="74508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Локатор</a:t>
            </a:r>
          </a:p>
          <a:p>
            <a:pPr algn="ctr"/>
            <a:r>
              <a:rPr lang="ru-RU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устройств</a:t>
            </a:r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7" name="61 CuadroTexto"/>
          <p:cNvSpPr txBox="1"/>
          <p:nvPr/>
        </p:nvSpPr>
        <p:spPr>
          <a:xfrm>
            <a:off x="2844748" y="3171057"/>
            <a:ext cx="627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Антивирусдля</a:t>
            </a:r>
            <a:r>
              <a:rPr lang="ru-RU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Mac</a:t>
            </a:r>
            <a:r>
              <a:rPr lang="en-US" sz="6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n-US" sz="600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8" name="62 CuadroTexto"/>
          <p:cNvSpPr txBox="1"/>
          <p:nvPr/>
        </p:nvSpPr>
        <p:spPr>
          <a:xfrm>
            <a:off x="3359070" y="3170855"/>
            <a:ext cx="855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Защита для устройств с </a:t>
            </a:r>
            <a:r>
              <a:rPr 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iOS</a:t>
            </a:r>
            <a:r>
              <a:rPr lang="en-US" sz="6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sz="600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9" name="69 CuadroTexto"/>
          <p:cNvSpPr txBox="1"/>
          <p:nvPr/>
        </p:nvSpPr>
        <p:spPr>
          <a:xfrm>
            <a:off x="7955461" y="3170277"/>
            <a:ext cx="783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Блокировка</a:t>
            </a:r>
          </a:p>
          <a:p>
            <a:pPr algn="ctr"/>
            <a:r>
              <a:rPr lang="ru-RU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приложений</a:t>
            </a:r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0" name="49 CuadroTexto"/>
          <p:cNvSpPr txBox="1"/>
          <p:nvPr/>
        </p:nvSpPr>
        <p:spPr>
          <a:xfrm>
            <a:off x="4410074" y="3168711"/>
            <a:ext cx="6798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Антивирус</a:t>
            </a:r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1" name="50 CuadroTexto"/>
          <p:cNvSpPr txBox="1"/>
          <p:nvPr/>
        </p:nvSpPr>
        <p:spPr>
          <a:xfrm>
            <a:off x="4892590" y="3169997"/>
            <a:ext cx="806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Уведомления о краже</a:t>
            </a:r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2" name="51 CuadroTexto"/>
          <p:cNvSpPr txBox="1"/>
          <p:nvPr/>
        </p:nvSpPr>
        <p:spPr>
          <a:xfrm>
            <a:off x="5511719" y="3169997"/>
            <a:ext cx="770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Фотография вора</a:t>
            </a:r>
            <a:endParaRPr lang="en-US" sz="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3" name="52 CuadroTexto"/>
          <p:cNvSpPr txBox="1"/>
          <p:nvPr/>
        </p:nvSpPr>
        <p:spPr>
          <a:xfrm>
            <a:off x="6135611" y="3162304"/>
            <a:ext cx="6773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sz="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Анти-вор</a:t>
            </a:r>
            <a:endParaRPr lang="en-US" sz="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4" name="53 CuadroTexto"/>
          <p:cNvSpPr txBox="1"/>
          <p:nvPr/>
        </p:nvSpPr>
        <p:spPr>
          <a:xfrm>
            <a:off x="6580026" y="3175088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Оптимизация производительности</a:t>
            </a:r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5" name="54 CuadroTexto"/>
          <p:cNvSpPr txBox="1"/>
          <p:nvPr/>
        </p:nvSpPr>
        <p:spPr>
          <a:xfrm>
            <a:off x="7369107" y="3169997"/>
            <a:ext cx="788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Аудитор приватности</a:t>
            </a:r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9056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AECA-881D-4C15-9431-531749C5A4BA}" type="datetime1">
              <a:rPr lang="es-ES" smtClean="0"/>
              <a:pPr/>
              <a:t>11/08/2016</a:t>
            </a:fld>
            <a:endParaRPr lang="en-US" dirty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/>
              <a:t>Panda Security</a:t>
            </a:r>
            <a:endParaRPr lang="en-US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/>
              <a:pPr/>
              <a:t>2</a:t>
            </a:fld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/>
          <a:srcRect t="29930" r="-68" b="14904"/>
          <a:stretch/>
        </p:blipFill>
        <p:spPr>
          <a:xfrm>
            <a:off x="0" y="-1"/>
            <a:ext cx="9144000" cy="509203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Кто мы</a:t>
            </a:r>
            <a:r>
              <a:rPr lang="es-E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936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/>
              <a:pPr/>
              <a:t>20</a:t>
            </a:fld>
            <a:endParaRPr lang="en-US" dirty="0"/>
          </a:p>
        </p:txBody>
      </p:sp>
      <p:grpSp>
        <p:nvGrpSpPr>
          <p:cNvPr id="3" name="2 Grupo"/>
          <p:cNvGrpSpPr/>
          <p:nvPr/>
        </p:nvGrpSpPr>
        <p:grpSpPr>
          <a:xfrm>
            <a:off x="6792961" y="123478"/>
            <a:ext cx="2049440" cy="302840"/>
            <a:chOff x="6792961" y="123478"/>
            <a:chExt cx="2049440" cy="302840"/>
          </a:xfrm>
        </p:grpSpPr>
        <p:sp>
          <p:nvSpPr>
            <p:cNvPr id="16" name="15 Rectángulo"/>
            <p:cNvSpPr/>
            <p:nvPr/>
          </p:nvSpPr>
          <p:spPr>
            <a:xfrm>
              <a:off x="6988449" y="195486"/>
              <a:ext cx="1853952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rgbClr val="262626">
                      <a:lumMod val="75000"/>
                      <a:lumOff val="25000"/>
                    </a:srgbClr>
                  </a:solidFill>
                </a:rPr>
                <a:t>Panda Global Protection</a:t>
              </a:r>
            </a:p>
          </p:txBody>
        </p:sp>
        <p:pic>
          <p:nvPicPr>
            <p:cNvPr id="1033" name="Picture 9" descr="\\esmadfil01\compartido\Advertising\Solutions\Home-users\2016 Range\The Launch Box\Brochure\imgs\symbol-globa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92961" y="123478"/>
              <a:ext cx="299319" cy="299319"/>
            </a:xfrm>
            <a:prstGeom prst="rect">
              <a:avLst/>
            </a:prstGeom>
            <a:noFill/>
          </p:spPr>
        </p:pic>
      </p:grpSp>
      <p:sp>
        <p:nvSpPr>
          <p:cNvPr id="12" name="6 Marcador de contenido"/>
          <p:cNvSpPr>
            <a:spLocks noGrp="1"/>
          </p:cNvSpPr>
          <p:nvPr>
            <p:ph sz="half" idx="2"/>
          </p:nvPr>
        </p:nvSpPr>
        <p:spPr>
          <a:xfrm>
            <a:off x="382835" y="53142"/>
            <a:ext cx="8653661" cy="123791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Для кого создан </a:t>
            </a:r>
            <a:r>
              <a:rPr lang="en-US" sz="2000" b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Panda </a:t>
            </a:r>
            <a:r>
              <a:rPr lang="en-US" sz="2000" b="1" dirty="0">
                <a:solidFill>
                  <a:srgbClr val="262626">
                    <a:lumMod val="75000"/>
                    <a:lumOff val="25000"/>
                  </a:srgbClr>
                </a:solidFill>
              </a:rPr>
              <a:t>Global </a:t>
            </a:r>
            <a:r>
              <a:rPr lang="en-US" sz="2000" b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Protection?</a:t>
            </a:r>
            <a:endParaRPr lang="en-US" sz="20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  <a:p>
            <a:pPr lvl="0">
              <a:lnSpc>
                <a:spcPct val="150000"/>
              </a:lnSpc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 тех, кто хочет защитить и контролировать все свои домашние устройства вместе с наилучшей защитой</a:t>
            </a:r>
            <a:endParaRPr sz="1100" dirty="0" smtClean="0"/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7030A0"/>
              </a:solidFill>
            </a:endParaRPr>
          </a:p>
        </p:txBody>
      </p:sp>
      <p:sp>
        <p:nvSpPr>
          <p:cNvPr id="13" name="7 Marcador de contenido"/>
          <p:cNvSpPr>
            <a:spLocks noGrp="1"/>
          </p:cNvSpPr>
          <p:nvPr>
            <p:ph sz="quarter" idx="4"/>
          </p:nvPr>
        </p:nvSpPr>
        <p:spPr>
          <a:xfrm>
            <a:off x="3995936" y="1059582"/>
            <a:ext cx="4752528" cy="3600400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Преимущества</a:t>
            </a:r>
            <a:endParaRPr lang="es-ES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Максимальная защита 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всех Ваших устройств </a:t>
            </a: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всего, что Вам небезразлично </a:t>
            </a:r>
            <a:r>
              <a:rPr lang="es-E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Ваши данные, фотографии, деньги и семья</a:t>
            </a:r>
            <a:r>
              <a:rPr lang="es-E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marL="285750" indent="-28575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Защитите Ваши ПК от хакеров с помощью защиты </a:t>
            </a:r>
            <a:r>
              <a:rPr lang="es-E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Wi-Fi</a:t>
            </a:r>
            <a:r>
              <a:rPr lang="es-E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 </a:t>
            </a:r>
          </a:p>
          <a:p>
            <a:pPr marL="285750" indent="-28575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Управляйте 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всеми своими паролями одним кликом</a:t>
            </a:r>
            <a:r>
              <a:rPr lang="es-E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900" b="1" dirty="0" smtClean="0"/>
              <a:t>Полное уничтожение данных </a:t>
            </a:r>
            <a:r>
              <a:rPr lang="ru-RU" sz="900" dirty="0" smtClean="0"/>
              <a:t>и</a:t>
            </a:r>
            <a:r>
              <a:rPr sz="900" dirty="0" smtClean="0"/>
              <a:t> </a:t>
            </a:r>
            <a:r>
              <a:rPr lang="ru-RU" sz="900" b="1" dirty="0" smtClean="0"/>
              <a:t>шифрование Вашей конфиденциальной информации для защиты от посторонних лиц</a:t>
            </a:r>
            <a:r>
              <a:rPr sz="900" dirty="0" smtClean="0"/>
              <a:t>.</a:t>
            </a:r>
          </a:p>
          <a:p>
            <a:pPr marL="285750" lvl="0" indent="-28575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Предотвратите кражу устройства с помощью функций 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уведомления о перемещении </a:t>
            </a: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es-E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фотографии вора</a:t>
            </a:r>
            <a:r>
              <a:rPr lang="es-E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Мы избавим Вас от некоторых действительно неприятных сюрпризов</a:t>
            </a:r>
            <a:r>
              <a:rPr lang="es-E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</a:p>
          <a:p>
            <a:pPr marL="285750" lvl="0" indent="-28575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Удаленно определите местоположение Ваших устройств, заблокируйте их или удалите с них всю информацию </a:t>
            </a: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случае их потери или кражи</a:t>
            </a:r>
            <a:r>
              <a:rPr lang="es-E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lvl="0" indent="-28575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900" b="1" dirty="0" smtClean="0"/>
              <a:t>Повысьте производительность устройства </a:t>
            </a:r>
            <a:r>
              <a:rPr lang="ru-RU" sz="900" dirty="0" smtClean="0"/>
              <a:t>и</a:t>
            </a:r>
            <a:r>
              <a:rPr sz="900" dirty="0" smtClean="0"/>
              <a:t> </a:t>
            </a:r>
            <a:r>
              <a:rPr lang="ru-RU" sz="900" b="1" dirty="0" smtClean="0"/>
              <a:t>срок службы батареи</a:t>
            </a:r>
            <a:r>
              <a:rPr sz="900" dirty="0" smtClean="0"/>
              <a:t>.</a:t>
            </a:r>
            <a:r>
              <a:rPr lang="es-E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EBECEC"/>
              </a:clrFrom>
              <a:clrTo>
                <a:srgbClr val="EBECEC">
                  <a:alpha val="0"/>
                </a:srgbClr>
              </a:clrTo>
            </a:clrChange>
          </a:blip>
          <a:srcRect l="44312" t="68635" r="16210" b="13830"/>
          <a:stretch/>
        </p:blipFill>
        <p:spPr>
          <a:xfrm>
            <a:off x="1123196" y="3867894"/>
            <a:ext cx="2152660" cy="5095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2835" y="1203878"/>
            <a:ext cx="3712366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0491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2448" y="0"/>
            <a:ext cx="9144000" cy="5092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8 CuadroTexto"/>
          <p:cNvSpPr txBox="1"/>
          <p:nvPr/>
        </p:nvSpPr>
        <p:spPr>
          <a:xfrm>
            <a:off x="494232" y="39438"/>
            <a:ext cx="2877932" cy="391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dirty="0" smtClean="0">
                <a:solidFill>
                  <a:srgbClr val="6DABDD"/>
                </a:solidFill>
                <a:latin typeface="Century Gothic" panose="020B0502020202020204" pitchFamily="34" charset="0"/>
              </a:rPr>
              <a:t>Функции и преимущества</a:t>
            </a:r>
            <a:r>
              <a:rPr lang="en-US" sz="1200" dirty="0" smtClean="0">
                <a:solidFill>
                  <a:srgbClr val="6DABDD"/>
                </a:solidFill>
                <a:latin typeface="Century Gothic" panose="020B0502020202020204" pitchFamily="34" charset="0"/>
              </a:rPr>
              <a:t>:</a:t>
            </a:r>
            <a:endParaRPr lang="en-US" dirty="0"/>
          </a:p>
        </p:txBody>
      </p:sp>
      <p:pic>
        <p:nvPicPr>
          <p:cNvPr id="19" name="Picture 7" descr="\\esmadfil01\compartido\Advertising\Solutions\Home-users\2016 Range\The Launch Box\Brochure\imgs\ico-windows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240" y="366210"/>
            <a:ext cx="189316" cy="189316"/>
          </a:xfrm>
          <a:prstGeom prst="rect">
            <a:avLst/>
          </a:prstGeom>
          <a:noFill/>
        </p:spPr>
      </p:pic>
      <p:pic>
        <p:nvPicPr>
          <p:cNvPr id="20" name="Picture 8" descr="\\esmadfil01\compartido\Advertising\Solutions\Home-users\2016 Range\The Launch Box\Brochure\imgs\ico-mac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0454" y="2427734"/>
            <a:ext cx="189316" cy="189316"/>
          </a:xfrm>
          <a:prstGeom prst="rect">
            <a:avLst/>
          </a:prstGeom>
          <a:noFill/>
        </p:spPr>
      </p:pic>
      <p:pic>
        <p:nvPicPr>
          <p:cNvPr id="21" name="Picture 9" descr="\\esmadfil01\compartido\Advertising\Solutions\Home-users\2016 Range\The Launch Box\Brochure\imgs\ico-android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003798"/>
            <a:ext cx="189316" cy="189316"/>
          </a:xfrm>
          <a:prstGeom prst="rect">
            <a:avLst/>
          </a:prstGeom>
          <a:noFill/>
        </p:spPr>
      </p:pic>
      <p:pic>
        <p:nvPicPr>
          <p:cNvPr id="22" name="Picture 10" descr="\\esmadfil01\compartido\Advertising\Solutions\Home-users\2016 Range\The Launch Box\Brochure\imgs\ico-ios-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3726" y="2427734"/>
            <a:ext cx="189316" cy="189316"/>
          </a:xfrm>
          <a:prstGeom prst="rect">
            <a:avLst/>
          </a:prstGeom>
          <a:noFill/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21869"/>
            <a:ext cx="2597658" cy="410718"/>
          </a:xfrm>
          <a:prstGeom prst="rect">
            <a:avLst/>
          </a:prstGeom>
        </p:spPr>
      </p:pic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5649547"/>
              </p:ext>
            </p:extLst>
          </p:nvPr>
        </p:nvGraphicFramePr>
        <p:xfrm>
          <a:off x="535582" y="123478"/>
          <a:ext cx="8105377" cy="4680512"/>
        </p:xfrm>
        <a:graphic>
          <a:graphicData uri="http://schemas.openxmlformats.org/drawingml/2006/table">
            <a:tbl>
              <a:tblPr firstRow="1" firstCol="1" lastCol="1" bandRow="1" bandCol="1">
                <a:tableStyleId>{2D5ABB26-0587-4C30-8999-92F81FD0307C}</a:tableStyleId>
              </a:tblPr>
              <a:tblGrid>
                <a:gridCol w="1346782"/>
                <a:gridCol w="332182"/>
                <a:gridCol w="195601"/>
                <a:gridCol w="233027"/>
                <a:gridCol w="1730739"/>
                <a:gridCol w="1785363"/>
                <a:gridCol w="620344"/>
                <a:gridCol w="660475"/>
                <a:gridCol w="540389"/>
                <a:gridCol w="660475"/>
              </a:tblGrid>
              <a:tr h="273573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9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solidFill>
                          <a:srgbClr val="9966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</a:tr>
              <a:tr h="152810">
                <a:tc grid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700" b="1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Windows</a:t>
                      </a:r>
                      <a:r>
                        <a:rPr lang="en-US" sz="700" b="1" baseline="300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®</a:t>
                      </a:r>
                      <a:endParaRPr lang="en-US" sz="700" baseline="30000" noProof="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900" dirty="0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9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9966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900" dirty="0">
                        <a:solidFill>
                          <a:srgbClr val="9966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</a:tr>
              <a:tr h="13583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Антивирус</a:t>
                      </a:r>
                      <a:endParaRPr lang="en-US" sz="600" b="0" noProof="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948" marR="54948" marT="0" marB="0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/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57793" marR="577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Защита Вашего ПК от любых</a:t>
                      </a:r>
                      <a:r>
                        <a:rPr lang="ru-RU" sz="600" baseline="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видов угроз</a:t>
                      </a:r>
                      <a:endParaRPr lang="en-US" sz="600" noProof="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948" marR="54948" marT="0" marB="0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s-ES" sz="60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99660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9966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</a:tr>
              <a:tr h="13583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Виртуальная клавиатура</a:t>
                      </a:r>
                      <a:endParaRPr lang="en-US" sz="600" b="0" noProof="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948" marR="54948" marT="0" marB="0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/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57793" marR="577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Безопасный ввод паролей</a:t>
                      </a:r>
                      <a:endParaRPr lang="en-US" sz="600" noProof="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948" marR="54948" marT="0" marB="0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s-ES" sz="60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99660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9966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</a:tr>
              <a:tr h="13583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Безопасный Интернет</a:t>
                      </a:r>
                      <a:endParaRPr lang="en-US" sz="600" b="0" noProof="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948" marR="54948" marT="0" marB="0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/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57793" marR="577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Блокировка мошеннических </a:t>
                      </a:r>
                      <a:r>
                        <a:rPr lang="ru-RU" sz="600" noProof="0" dirty="0" err="1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веб-сайтов</a:t>
                      </a:r>
                      <a:endParaRPr lang="en-US" sz="600" noProof="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948" marR="54948" marT="0" marB="0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s-E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99660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9966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</a:tr>
              <a:tr h="13583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Защита </a:t>
                      </a:r>
                      <a:r>
                        <a:rPr lang="en-US" sz="6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Wi-Fi</a:t>
                      </a:r>
                      <a:endParaRPr lang="en-US" sz="600" b="0" noProof="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948" marR="54948" marT="0" marB="0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/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57793" marR="577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Защита Вашей сети </a:t>
                      </a:r>
                      <a:r>
                        <a:rPr lang="en-US" sz="6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Wi-Fi </a:t>
                      </a:r>
                      <a:r>
                        <a:rPr lang="ru-RU" sz="6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и блокировка хакеров</a:t>
                      </a:r>
                      <a:endParaRPr lang="en-US" sz="600" noProof="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948" marR="54948" marT="0" marB="0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s-ES" sz="60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99660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9966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</a:tr>
              <a:tr h="13583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 noProof="0" dirty="0" err="1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Файервол</a:t>
                      </a:r>
                      <a:endParaRPr lang="en-US" sz="600" b="0" noProof="0" dirty="0" smtClean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948" marR="54948" marT="0" marB="0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600" kern="1200" dirty="0" smtClean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/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57793" marR="577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Защита Вашего ПК от несанкционированного доступа</a:t>
                      </a:r>
                      <a:endParaRPr lang="en-US" sz="600" noProof="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948" marR="54948" marT="0" marB="0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s-ES" sz="60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99660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9966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</a:tr>
              <a:tr h="13583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Защита </a:t>
                      </a:r>
                      <a:r>
                        <a:rPr lang="en-US" sz="600" b="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USB</a:t>
                      </a:r>
                      <a:r>
                        <a:rPr lang="ru-RU" sz="600" b="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/</a:t>
                      </a:r>
                      <a:r>
                        <a:rPr lang="ru-RU" sz="600" b="0" baseline="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Набор восстановления</a:t>
                      </a:r>
                      <a:endParaRPr lang="en-US" sz="600" b="0" noProof="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948" marR="54948" marT="0" marB="0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/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57793" marR="577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Проверка и лечение Ваших </a:t>
                      </a:r>
                      <a:r>
                        <a:rPr lang="en-US" sz="600" b="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USB</a:t>
                      </a:r>
                      <a:r>
                        <a:rPr lang="ru-RU" sz="600" b="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-устройств</a:t>
                      </a:r>
                      <a:r>
                        <a:rPr lang="es-ES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/ </a:t>
                      </a:r>
                      <a:r>
                        <a:rPr lang="ru-RU" sz="600" b="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Лечение любого ПК в критических ситуациях</a:t>
                      </a: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4000" marR="54000" marT="0" marB="0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s-ES" sz="60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99660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9966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</a:tr>
              <a:tr h="135832">
                <a:tc gridSpan="2">
                  <a:txBody>
                    <a:bodyPr/>
                    <a:lstStyle/>
                    <a:p>
                      <a:pPr marL="0" lv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Режим Мультимедиа/Игры</a:t>
                      </a: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/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57793" marR="577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Игры и мультимедиа в полноэкранном режиме без тормозов</a:t>
                      </a:r>
                      <a:endParaRPr lang="en-US" sz="600" noProof="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000" marR="54000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60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99660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9966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</a:tr>
              <a:tr h="135832">
                <a:tc gridSpan="2">
                  <a:txBody>
                    <a:bodyPr/>
                    <a:lstStyle/>
                    <a:p>
                      <a:pPr marL="0" lv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Контроль приложений</a:t>
                      </a: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/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57793" marR="577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6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Обеспечение безопасной</a:t>
                      </a:r>
                      <a:r>
                        <a:rPr lang="ru-RU" sz="600" baseline="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среды для Вашего компьютера</a:t>
                      </a: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4000" marR="54000" marT="0" marB="0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s-ES" sz="60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99660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9966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</a:tr>
              <a:tr h="135832">
                <a:tc gridSpan="2">
                  <a:txBody>
                    <a:bodyPr/>
                    <a:lstStyle/>
                    <a:p>
                      <a:pPr marL="0" lv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Защита данных</a:t>
                      </a: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/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57793" marR="577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Защита Ваших банковских данных и денег</a:t>
                      </a:r>
                      <a:endParaRPr lang="en-US" sz="600" noProof="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000" marR="54000" marT="0" marB="0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s-E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99660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9966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</a:tr>
              <a:tr h="135832">
                <a:tc gridSpan="2">
                  <a:txBody>
                    <a:bodyPr/>
                    <a:lstStyle/>
                    <a:p>
                      <a:pPr marL="0" lv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Резервное копирование (</a:t>
                      </a:r>
                      <a:r>
                        <a:rPr lang="es-ES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Backup</a:t>
                      </a:r>
                      <a:r>
                        <a:rPr lang="ru-RU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/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57793" marR="577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600" kern="12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Резервное копирование</a:t>
                      </a:r>
                      <a:r>
                        <a:rPr lang="ru-RU" sz="600" kern="1200" baseline="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Вашей информации</a:t>
                      </a:r>
                      <a:endParaRPr lang="en-US" sz="600" kern="1200" noProof="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4000" marR="54000" marT="0" marB="0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s-E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99660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9966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</a:tr>
              <a:tr h="135832">
                <a:tc gridSpan="2">
                  <a:txBody>
                    <a:bodyPr/>
                    <a:lstStyle/>
                    <a:p>
                      <a:pPr marL="0" lv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Менеджер паролей</a:t>
                      </a: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/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57793" marR="577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Управление всеми Вашими паролями одним кликом</a:t>
                      </a:r>
                      <a:endParaRPr lang="en-US" sz="600" noProof="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000" marR="54000" marT="0" marB="0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s-ES" sz="60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80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99660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9966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</a:tr>
              <a:tr h="135832">
                <a:tc gridSpan="2">
                  <a:txBody>
                    <a:bodyPr/>
                    <a:lstStyle/>
                    <a:p>
                      <a:pPr marL="0" lv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Шифрование / уничтожение файлов</a:t>
                      </a: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/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57793" marR="577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Шифрование Ваших конфиденциальных данных</a:t>
                      </a:r>
                      <a:r>
                        <a:rPr lang="es-ES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/</a:t>
                      </a:r>
                      <a:r>
                        <a:rPr lang="ru-RU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Полное уничтожение файлов</a:t>
                      </a:r>
                      <a:endParaRPr lang="en-US" sz="600" kern="1200" dirty="0" smtClean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4000" marR="54000" marT="0" marB="0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s-ES" sz="60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dirty="0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99660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9966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</a:tr>
              <a:tr h="135832">
                <a:tc gridSpan="2">
                  <a:txBody>
                    <a:bodyPr/>
                    <a:lstStyle/>
                    <a:p>
                      <a:pPr marL="0" lv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Оптимизация</a:t>
                      </a:r>
                      <a:r>
                        <a:rPr lang="ru-RU" sz="600" kern="1200" baseline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ПК (</a:t>
                      </a:r>
                      <a:r>
                        <a:rPr lang="es-ES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Tuneup</a:t>
                      </a:r>
                      <a:r>
                        <a:rPr lang="ru-RU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/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57793" marR="577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Оптимизация Вашего компьютера для достижения максимальной производительности</a:t>
                      </a:r>
                      <a:endParaRPr lang="en-US" sz="600" noProof="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000" marR="54000" marT="0" marB="0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s-ES" sz="60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99660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>
                        <a:solidFill>
                          <a:srgbClr val="9966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</a:tr>
              <a:tr h="141582">
                <a:tc gridSpan="2">
                  <a:txBody>
                    <a:bodyPr/>
                    <a:lstStyle/>
                    <a:p>
                      <a:pPr marL="0" lv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Локатор устройств</a:t>
                      </a: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57793" marR="57793" marT="0" marB="0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Удаленное определение местоположения Вашего ноутбука</a:t>
                      </a: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4000" marR="54000" marT="0" marB="0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s-ES" sz="60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dirty="0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99660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9966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810">
                <a:tc grid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700" b="1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iOS</a:t>
                      </a:r>
                      <a:r>
                        <a:rPr lang="en-US" sz="700" b="1" baseline="300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®</a:t>
                      </a:r>
                      <a:r>
                        <a:rPr lang="en-US" sz="700" b="1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and Mac</a:t>
                      </a:r>
                      <a:r>
                        <a:rPr lang="en-US" sz="700" b="1" baseline="300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®</a:t>
                      </a:r>
                      <a:r>
                        <a:rPr lang="en-US" sz="7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700" noProof="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8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90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900" dirty="0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9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9966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900" dirty="0">
                        <a:solidFill>
                          <a:srgbClr val="9966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58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Локатор устройств</a:t>
                      </a: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>
                    <a:lnR>
                      <a:noFill/>
                    </a:lnR>
                    <a:lnT>
                      <a:noFill/>
                    </a:lnT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Удаленное определение местоположения</a:t>
                      </a:r>
                      <a:r>
                        <a:rPr lang="ru-RU" sz="600" baseline="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Вашего </a:t>
                      </a:r>
                      <a:r>
                        <a:rPr lang="en-US" sz="600" noProof="0" dirty="0" err="1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iPhone</a:t>
                      </a:r>
                      <a:r>
                        <a:rPr lang="en-US" sz="6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6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и</a:t>
                      </a:r>
                      <a:r>
                        <a:rPr lang="en-US" sz="6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iPad</a:t>
                      </a:r>
                      <a:endParaRPr lang="en-US" sz="600" noProof="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948" marR="54948" marT="0" marB="0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600" noProof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99660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9966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T>
                      <a:noFill/>
                    </a:lnT>
                  </a:tcPr>
                </a:tc>
              </a:tr>
              <a:tr h="14773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Антивирус для </a:t>
                      </a:r>
                      <a:r>
                        <a:rPr lang="es-ES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Mac</a:t>
                      </a: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>
                    <a:lnR>
                      <a:noFill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Защита Вашего </a:t>
                      </a:r>
                      <a:r>
                        <a:rPr lang="en-US" sz="6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Mac </a:t>
                      </a:r>
                      <a:r>
                        <a:rPr lang="ru-RU" sz="6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от любых видов угроз</a:t>
                      </a:r>
                      <a:endParaRPr lang="en-US" sz="600" noProof="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948" marR="54948" marT="0" marB="0">
                    <a:lnL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600" noProof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99660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9966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</a:tr>
              <a:tr h="14773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Защита для устройств с </a:t>
                      </a:r>
                      <a:r>
                        <a:rPr lang="es-ES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iOS</a:t>
                      </a: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Проверка и лечение Вашего </a:t>
                      </a:r>
                      <a:r>
                        <a:rPr lang="en-US" sz="600" noProof="0" dirty="0" err="1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iPhone</a:t>
                      </a:r>
                      <a:r>
                        <a:rPr lang="en-US" sz="6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6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и</a:t>
                      </a:r>
                      <a:r>
                        <a:rPr lang="en-US" sz="6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600" noProof="0" dirty="0" err="1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iPad</a:t>
                      </a:r>
                      <a:endParaRPr lang="en-US" sz="600" noProof="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948" marR="54948" marT="0" marB="0">
                    <a:lnL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600" noProof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99660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9966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32">
                <a:tc grid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700" b="1" kern="12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Android</a:t>
                      </a:r>
                      <a:r>
                        <a:rPr lang="en-US" sz="700" b="1" baseline="300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™</a:t>
                      </a:r>
                      <a:r>
                        <a:rPr lang="en-US" sz="7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700" noProof="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8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L>
                      <a:noFill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dirty="0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9966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dirty="0">
                        <a:solidFill>
                          <a:srgbClr val="9966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35832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Антивирус</a:t>
                      </a: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>
                    <a:lnR>
                      <a:noFill/>
                    </a:lnR>
                    <a:lnT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57793" marR="577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Защита Вашего устройства от любых видов угроз</a:t>
                      </a:r>
                      <a:endParaRPr lang="en-US" sz="600" noProof="0" dirty="0" smtClean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99660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9966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</a:tr>
              <a:tr h="135832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Уведомление о краже</a:t>
                      </a:r>
                      <a:r>
                        <a:rPr lang="es-ES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/ </a:t>
                      </a:r>
                      <a:r>
                        <a:rPr lang="ru-RU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Фото вора</a:t>
                      </a: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>
                    <a:lnR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>
                    <a:lnL>
                      <a:noFill/>
                    </a:lnL>
                    <a:lnR>
                      <a:noFill/>
                    </a:lnR>
                  </a:tcPr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57793" marR="57793" marT="0" marB="0">
                    <a:lnL>
                      <a:noFill/>
                    </a:lnL>
                    <a:lnR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Противоугонная сигнализация</a:t>
                      </a:r>
                      <a:r>
                        <a:rPr lang="es-ES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/</a:t>
                      </a:r>
                      <a:r>
                        <a:rPr lang="ru-RU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Фото вора и его местоположение</a:t>
                      </a:r>
                      <a:endParaRPr lang="en-US" sz="600" kern="1200" dirty="0" smtClean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99660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9966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</a:tr>
              <a:tr h="135832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600" kern="1200" dirty="0" err="1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Анти-вор</a:t>
                      </a: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>
                    <a:lnR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>
                    <a:lnL>
                      <a:noFill/>
                    </a:lnL>
                    <a:lnR>
                      <a:noFill/>
                    </a:lnR>
                  </a:tcPr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57793" marR="57793" marT="0" marB="0">
                    <a:lnL>
                      <a:noFill/>
                    </a:lnL>
                    <a:lnR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Удаленные обнаружение,</a:t>
                      </a:r>
                      <a:r>
                        <a:rPr lang="ru-RU" sz="600" baseline="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блокировка и очистка Вашего устройства</a:t>
                      </a:r>
                      <a:endParaRPr lang="en-US" sz="600" noProof="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99660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9966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</a:tr>
              <a:tr h="1358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Оптимизация</a:t>
                      </a:r>
                      <a:r>
                        <a:rPr lang="es-ES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ru-RU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Аудитор</a:t>
                      </a:r>
                      <a:r>
                        <a:rPr lang="ru-RU" sz="600" kern="1200" baseline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приватности</a:t>
                      </a:r>
                      <a:endParaRPr lang="en-US" sz="600" kern="1200" dirty="0" smtClean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>
                    <a:lnR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dirty="0" smtClean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>
                    <a:lnL>
                      <a:noFill/>
                    </a:lnL>
                    <a:lnR>
                      <a:noFill/>
                    </a:lnR>
                  </a:tcPr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57793" marR="57793" marT="0" marB="0">
                    <a:lnL>
                      <a:noFill/>
                    </a:lnL>
                    <a:lnR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aseline="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Максимальный срок службы </a:t>
                      </a:r>
                      <a:r>
                        <a:rPr lang="ru-RU" sz="6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батареи </a:t>
                      </a:r>
                      <a:r>
                        <a:rPr lang="es-ES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/ </a:t>
                      </a:r>
                      <a:r>
                        <a:rPr lang="ru-RU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Показ прав доступа у приложений</a:t>
                      </a:r>
                      <a:endParaRPr lang="en-US" sz="600" kern="1200" dirty="0" smtClean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99660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9966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/>
                </a:tc>
              </a:tr>
              <a:tr h="129147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Удаленное</a:t>
                      </a:r>
                      <a:r>
                        <a:rPr lang="ru-RU" sz="600" kern="1200" baseline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600" kern="1200" baseline="0" dirty="0" err="1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сэлфи</a:t>
                      </a: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>
                    <a:lnR>
                      <a:noFill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57793" marR="57793" marT="0" marB="0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Сигнализация, уведомления и фото с Ваших </a:t>
                      </a:r>
                      <a:r>
                        <a:rPr lang="ru-RU" sz="600" kern="1200" dirty="0" err="1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смарт-часов</a:t>
                      </a:r>
                      <a:r>
                        <a:rPr lang="ru-RU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Android Wear™</a:t>
                      </a:r>
                      <a:endParaRPr lang="en-US" sz="600" kern="1200" dirty="0" smtClean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L>
                      <a:noFill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99660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9966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147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Блокировка приложений</a:t>
                      </a: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57793" marR="577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Защита доступа к определенным приложениям с помощью </a:t>
                      </a:r>
                      <a:r>
                        <a:rPr lang="es-ES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PIN-</a:t>
                      </a:r>
                      <a:r>
                        <a:rPr lang="ru-RU" sz="600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кода</a:t>
                      </a:r>
                      <a:endParaRPr lang="en-US" sz="600" kern="1200" dirty="0" smtClean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L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99660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9966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5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Техническая поддержка</a:t>
                      </a:r>
                      <a:endParaRPr lang="en-US" sz="700" b="1" noProof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57793" marR="577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L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9966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Стандартная техническая поддержка</a:t>
                      </a:r>
                      <a:endParaRPr lang="en-US" sz="600" kern="1200" noProof="0" dirty="0" smtClean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kern="1200" noProof="0" dirty="0" smtClean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noProof="0" dirty="0" err="1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Техподдержка</a:t>
                      </a:r>
                      <a:r>
                        <a:rPr lang="ru-RU" sz="6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по телефону,</a:t>
                      </a:r>
                      <a:r>
                        <a:rPr lang="ru-RU" sz="600" baseline="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почте, через чат, сайт и форум</a:t>
                      </a:r>
                      <a:endParaRPr lang="en-US" sz="600" kern="1200" noProof="0" dirty="0" smtClean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8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L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99660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9966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14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noProof="0" dirty="0" err="1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Премиум-поддержка</a:t>
                      </a:r>
                      <a:endParaRPr lang="en-US" sz="600" noProof="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noProof="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600" kern="12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Услуги по настройке, оптимизации и лечению</a:t>
                      </a:r>
                      <a:endParaRPr lang="ru-RU" sz="600" dirty="0"/>
                    </a:p>
                  </a:txBody>
                  <a:tcPr marL="57793" marR="577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L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99660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9966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147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Хранение данных вне зависимости от операционной системы</a:t>
                      </a:r>
                      <a:endParaRPr lang="en-US" sz="700" b="1" kern="1200" noProof="0" dirty="0" smtClean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L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9966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14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b="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Panda Cloud Drive</a:t>
                      </a: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20 </a:t>
                      </a:r>
                      <a:r>
                        <a:rPr lang="ru-RU" sz="6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ГБ для хранения, синхронизации и обмена данными между Вашими устройствами</a:t>
                      </a:r>
                      <a:endParaRPr lang="en-US" sz="600" noProof="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948" marR="54948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99660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9966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Безопасность Ваших контактов</a:t>
                      </a:r>
                      <a:endParaRPr lang="en-US" sz="600" b="0" noProof="0" dirty="0" smtClean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600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793" marR="57793" marT="0" marB="0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noProof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Резервное копирование Ваших контактов в любое время</a:t>
                      </a:r>
                      <a:endParaRPr lang="en-US" sz="600" noProof="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948" marR="54948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996600"/>
                          </a:solidFill>
                          <a:effectLst/>
                          <a:latin typeface="Century Gothic" panose="020B0502020202020204" pitchFamily="34" charset="0"/>
                        </a:rPr>
                        <a:t>•</a:t>
                      </a:r>
                      <a:endParaRPr lang="en-US" sz="800" dirty="0">
                        <a:solidFill>
                          <a:srgbClr val="9966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7793" marR="57793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73146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B4A3-1326-4F64-BD29-C21BF2DB9DE5}" type="datetime1">
              <a:rPr lang="es-ES" smtClean="0"/>
              <a:pPr/>
              <a:t>11/08/2016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/>
              <a:pPr/>
              <a:t>22</a:t>
            </a:fld>
            <a:endParaRPr lang="en-US"/>
          </a:p>
        </p:txBody>
      </p:sp>
      <p:sp>
        <p:nvSpPr>
          <p:cNvPr id="12" name="Rectángulo 11"/>
          <p:cNvSpPr/>
          <p:nvPr/>
        </p:nvSpPr>
        <p:spPr>
          <a:xfrm>
            <a:off x="567780" y="554668"/>
            <a:ext cx="79208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Новые решения </a:t>
            </a:r>
            <a:r>
              <a:rPr lang="es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Panda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0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9806887"/>
              </p:ext>
            </p:extLst>
          </p:nvPr>
        </p:nvGraphicFramePr>
        <p:xfrm>
          <a:off x="711795" y="1163488"/>
          <a:ext cx="7932315" cy="1994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7065"/>
                <a:gridCol w="1243050"/>
                <a:gridCol w="1243050"/>
                <a:gridCol w="1243050"/>
                <a:gridCol w="1243050"/>
                <a:gridCol w="1243050"/>
              </a:tblGrid>
              <a:tr h="7985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Количество</a:t>
                      </a:r>
                      <a:br>
                        <a:rPr lang="ru-RU" sz="1100" dirty="0" smtClean="0">
                          <a:effectLst/>
                          <a:latin typeface="+mn-lt"/>
                        </a:rPr>
                      </a:br>
                      <a:r>
                        <a:rPr lang="ru-RU" sz="1100" dirty="0" smtClean="0">
                          <a:effectLst/>
                          <a:latin typeface="+mn-lt"/>
                        </a:rPr>
                        <a:t>защищаемых устройств</a:t>
                      </a:r>
                      <a:r>
                        <a:rPr lang="ru-RU" sz="1100" dirty="0">
                          <a:effectLst/>
                          <a:latin typeface="+mn-lt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effectLst/>
                          <a:latin typeface="+mn-lt"/>
                          <a:cs typeface="Times New Roman"/>
                        </a:rPr>
                      </a:br>
                      <a:endParaRPr lang="en-GB" sz="1100" dirty="0" smtClean="0">
                        <a:effectLst/>
                        <a:latin typeface="+mn-lt"/>
                      </a:endParaRPr>
                    </a:p>
                  </a:txBody>
                  <a:tcPr marL="72992" marR="72992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</a:rPr>
                        <a:t>Antivirus</a:t>
                      </a:r>
                      <a:r>
                        <a:rPr lang="ru-RU" sz="1100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ru-RU" sz="1100" dirty="0" smtClean="0">
                          <a:effectLst/>
                          <a:latin typeface="+mn-lt"/>
                        </a:rPr>
                      </a:br>
                      <a:r>
                        <a:rPr lang="en-GB" sz="1100" dirty="0" smtClean="0">
                          <a:effectLst/>
                          <a:latin typeface="+mn-lt"/>
                        </a:rPr>
                        <a:t>Pro </a:t>
                      </a:r>
                      <a:endParaRPr lang="en-US" sz="1100" dirty="0" smtClean="0">
                        <a:effectLst/>
                        <a:latin typeface="+mn-lt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dirty="0">
                        <a:effectLst/>
                        <a:latin typeface="+mn-lt"/>
                        <a:ea typeface="Century Gothic"/>
                        <a:cs typeface="Times New Roman"/>
                      </a:endParaRPr>
                    </a:p>
                  </a:txBody>
                  <a:tcPr marL="72992" marR="72992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</a:rPr>
                        <a:t>Internet</a:t>
                      </a:r>
                      <a:r>
                        <a:rPr lang="ru-RU" sz="1100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ru-RU" sz="1100" dirty="0" smtClean="0">
                          <a:effectLst/>
                          <a:latin typeface="+mn-lt"/>
                        </a:rPr>
                      </a:br>
                      <a:r>
                        <a:rPr lang="en-GB" sz="1100" dirty="0" smtClean="0">
                          <a:effectLst/>
                          <a:latin typeface="+mn-lt"/>
                        </a:rPr>
                        <a:t>Security </a:t>
                      </a:r>
                      <a:endParaRPr lang="en-US" sz="1100" dirty="0" smtClean="0">
                        <a:effectLst/>
                        <a:latin typeface="+mn-lt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dirty="0">
                        <a:effectLst/>
                        <a:latin typeface="+mn-lt"/>
                        <a:ea typeface="Century Gothic"/>
                        <a:cs typeface="Times New Roman"/>
                      </a:endParaRPr>
                    </a:p>
                  </a:txBody>
                  <a:tcPr marL="72992" marR="7299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Global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Protection </a:t>
                      </a:r>
                      <a:endParaRPr lang="ru-RU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dirty="0">
                        <a:effectLst/>
                        <a:latin typeface="+mn-lt"/>
                        <a:ea typeface="Century Gothic"/>
                        <a:cs typeface="Times New Roman"/>
                      </a:endParaRPr>
                    </a:p>
                  </a:txBody>
                  <a:tcPr marL="72992" marR="72992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</a:rPr>
                        <a:t>Gold</a:t>
                      </a:r>
                      <a:r>
                        <a:rPr lang="ru-RU" sz="1100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ru-RU" sz="1100" dirty="0" smtClean="0">
                          <a:effectLst/>
                          <a:latin typeface="+mn-lt"/>
                        </a:rPr>
                      </a:br>
                      <a:r>
                        <a:rPr lang="en-GB" sz="1100" dirty="0" smtClean="0">
                          <a:effectLst/>
                          <a:latin typeface="+mn-lt"/>
                        </a:rPr>
                        <a:t>Protection </a:t>
                      </a:r>
                      <a:endParaRPr lang="en-US" sz="1100" dirty="0" smtClean="0">
                        <a:effectLst/>
                        <a:latin typeface="+mn-lt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dirty="0">
                        <a:effectLst/>
                        <a:latin typeface="+mn-lt"/>
                        <a:ea typeface="Century Gothic"/>
                        <a:cs typeface="Times New Roman"/>
                      </a:endParaRPr>
                    </a:p>
                  </a:txBody>
                  <a:tcPr marL="72992" marR="72992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</a:rPr>
                        <a:t>Mobile</a:t>
                      </a:r>
                      <a:r>
                        <a:rPr lang="ru-RU" sz="1100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ru-RU" sz="1100" dirty="0" smtClean="0">
                          <a:effectLst/>
                          <a:latin typeface="+mn-lt"/>
                        </a:rPr>
                      </a:br>
                      <a:r>
                        <a:rPr lang="en-GB" sz="1100" dirty="0" smtClean="0">
                          <a:effectLst/>
                          <a:latin typeface="+mn-lt"/>
                        </a:rPr>
                        <a:t>Security </a:t>
                      </a:r>
                      <a:endParaRPr lang="en-US" sz="1100" dirty="0" smtClean="0">
                        <a:effectLst/>
                        <a:latin typeface="+mn-lt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dirty="0">
                        <a:effectLst/>
                        <a:latin typeface="+mn-lt"/>
                        <a:ea typeface="Century Gothic"/>
                        <a:cs typeface="Times New Roman"/>
                      </a:endParaRPr>
                    </a:p>
                  </a:txBody>
                  <a:tcPr marL="72992" marR="72992" marT="0" marB="0" anchor="b"/>
                </a:tc>
              </a:tr>
              <a:tr h="35097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</a:rPr>
                        <a:t>ESD/</a:t>
                      </a:r>
                      <a:r>
                        <a:rPr lang="en-US" sz="1100" dirty="0" smtClean="0">
                          <a:effectLst/>
                          <a:latin typeface="+mn-lt"/>
                        </a:rPr>
                        <a:t>ESD-</a:t>
                      </a:r>
                      <a:r>
                        <a:rPr lang="ru-RU" sz="1100" dirty="0" smtClean="0">
                          <a:effectLst/>
                          <a:latin typeface="+mn-lt"/>
                        </a:rPr>
                        <a:t>продление</a:t>
                      </a:r>
                      <a:r>
                        <a:rPr lang="en-GB" sz="1100" dirty="0" smtClean="0">
                          <a:effectLst/>
                          <a:latin typeface="+mn-lt"/>
                        </a:rPr>
                        <a:t> </a:t>
                      </a:r>
                      <a:endParaRPr lang="en-US" sz="1100" dirty="0">
                        <a:effectLst/>
                        <a:latin typeface="+mn-lt"/>
                        <a:ea typeface="Century Gothic"/>
                        <a:cs typeface="Times New Roman"/>
                      </a:endParaRPr>
                    </a:p>
                  </a:txBody>
                  <a:tcPr marL="72992" marR="72992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1, 3, 5, </a:t>
                      </a:r>
                      <a:r>
                        <a:rPr lang="en-GB" sz="11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 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+mn-lt"/>
                        <a:ea typeface="Century Gothic"/>
                        <a:cs typeface="Times New Roman"/>
                      </a:endParaRPr>
                    </a:p>
                  </a:txBody>
                  <a:tcPr marL="72992" marR="72992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1, 3, 5, </a:t>
                      </a:r>
                      <a:r>
                        <a:rPr lang="en-GB" sz="11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+mn-lt"/>
                        <a:ea typeface="Century Gothic"/>
                        <a:cs typeface="Times New Roman"/>
                      </a:endParaRPr>
                    </a:p>
                  </a:txBody>
                  <a:tcPr marL="72992" marR="72992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1, 3, 5, </a:t>
                      </a:r>
                      <a:r>
                        <a:rPr lang="en-GB" sz="11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+mn-lt"/>
                        <a:ea typeface="Century Gothic"/>
                        <a:cs typeface="Times New Roman"/>
                      </a:endParaRPr>
                    </a:p>
                  </a:txBody>
                  <a:tcPr marL="72992" marR="72992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1, 3, 5, 10 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+mn-lt"/>
                        <a:ea typeface="Century Gothic"/>
                        <a:cs typeface="Times New Roman"/>
                      </a:endParaRPr>
                    </a:p>
                  </a:txBody>
                  <a:tcPr marL="72992" marR="7299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1, 5</a:t>
                      </a:r>
                      <a:endParaRPr lang="en-US" sz="11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992" marR="72992" marT="0" marB="0" anchor="b"/>
                </a:tc>
              </a:tr>
              <a:tr h="42248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OEM (bundle)</a:t>
                      </a:r>
                      <a:endParaRPr lang="en-US" sz="1100" dirty="0">
                        <a:effectLst/>
                        <a:latin typeface="+mn-lt"/>
                        <a:ea typeface="Century Gothic"/>
                        <a:cs typeface="Times New Roman"/>
                      </a:endParaRPr>
                    </a:p>
                  </a:txBody>
                  <a:tcPr marL="72992" marR="72992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2*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+mn-lt"/>
                        <a:ea typeface="Century Gothic"/>
                        <a:cs typeface="Times New Roman"/>
                      </a:endParaRPr>
                    </a:p>
                  </a:txBody>
                  <a:tcPr marL="72992" marR="72992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2*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+mn-lt"/>
                        <a:ea typeface="Century Gothic"/>
                        <a:cs typeface="Times New Roman"/>
                      </a:endParaRPr>
                    </a:p>
                  </a:txBody>
                  <a:tcPr marL="72992" marR="72992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2*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+mn-lt"/>
                        <a:ea typeface="Century Gothic"/>
                        <a:cs typeface="Times New Roman"/>
                      </a:endParaRPr>
                    </a:p>
                  </a:txBody>
                  <a:tcPr marL="72992" marR="72992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2992" marR="72992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+mn-lt"/>
                        <a:ea typeface="Century Gothic"/>
                        <a:cs typeface="Times New Roman"/>
                      </a:endParaRPr>
                    </a:p>
                  </a:txBody>
                  <a:tcPr marL="72992" marR="72992" marT="0" marB="0" anchor="b"/>
                </a:tc>
              </a:tr>
              <a:tr h="42248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OEM </a:t>
                      </a:r>
                      <a:r>
                        <a:rPr lang="en-GB" sz="11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ru-RU" sz="1100" dirty="0" err="1" smtClean="0">
                          <a:effectLst/>
                          <a:latin typeface="+mn-lt"/>
                        </a:rPr>
                        <a:t>предустановка</a:t>
                      </a:r>
                      <a:r>
                        <a:rPr lang="en-GB" sz="1100" dirty="0" smtClean="0">
                          <a:effectLst/>
                          <a:latin typeface="+mn-lt"/>
                        </a:rPr>
                        <a:t>) </a:t>
                      </a:r>
                      <a:endParaRPr lang="en-US" sz="1100" dirty="0">
                        <a:effectLst/>
                        <a:latin typeface="+mn-lt"/>
                        <a:ea typeface="Century Gothic"/>
                        <a:cs typeface="Times New Roman"/>
                      </a:endParaRPr>
                    </a:p>
                  </a:txBody>
                  <a:tcPr marL="72992" marR="72992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+mn-lt"/>
                        <a:ea typeface="Century Gothic"/>
                        <a:cs typeface="Times New Roman"/>
                      </a:endParaRPr>
                    </a:p>
                  </a:txBody>
                  <a:tcPr marL="72992" marR="72992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+mn-lt"/>
                        <a:ea typeface="Century Gothic"/>
                        <a:cs typeface="Times New Roman"/>
                      </a:endParaRPr>
                    </a:p>
                  </a:txBody>
                  <a:tcPr marL="72992" marR="72992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+mn-lt"/>
                        <a:ea typeface="Century Gothic"/>
                        <a:cs typeface="Times New Roman"/>
                      </a:endParaRPr>
                    </a:p>
                  </a:txBody>
                  <a:tcPr marL="72992" marR="72992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  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+mn-lt"/>
                        <a:ea typeface="Century Gothic"/>
                        <a:cs typeface="Times New Roman"/>
                      </a:endParaRPr>
                    </a:p>
                  </a:txBody>
                  <a:tcPr marL="72992" marR="72992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+mn-lt"/>
                        <a:ea typeface="Century Gothic"/>
                        <a:cs typeface="Times New Roman"/>
                      </a:endParaRPr>
                    </a:p>
                  </a:txBody>
                  <a:tcPr marL="72992" marR="72992" marT="0" marB="0" anchor="b"/>
                </a:tc>
              </a:tr>
            </a:tbl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718616" y="4227934"/>
            <a:ext cx="7632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2"/>
                </a:solidFill>
              </a:rPr>
              <a:t>*</a:t>
            </a:r>
            <a:r>
              <a:rPr lang="ru-RU" sz="1200" dirty="0" smtClean="0">
                <a:solidFill>
                  <a:schemeClr val="tx2"/>
                </a:solidFill>
              </a:rPr>
              <a:t>Защита доступна только для</a:t>
            </a:r>
            <a:r>
              <a:rPr lang="es-ES" sz="1200" dirty="0" smtClean="0">
                <a:solidFill>
                  <a:schemeClr val="tx2"/>
                </a:solidFill>
              </a:rPr>
              <a:t>: 1 </a:t>
            </a:r>
            <a:r>
              <a:rPr lang="ru-RU" sz="1200" dirty="0" smtClean="0">
                <a:solidFill>
                  <a:schemeClr val="tx2"/>
                </a:solidFill>
              </a:rPr>
              <a:t>устройство </a:t>
            </a:r>
            <a:r>
              <a:rPr lang="es-ES" sz="1200" dirty="0" smtClean="0">
                <a:solidFill>
                  <a:schemeClr val="tx2"/>
                </a:solidFill>
              </a:rPr>
              <a:t>Windows + 1 </a:t>
            </a:r>
            <a:r>
              <a:rPr lang="ru-RU" sz="1200" dirty="0" smtClean="0">
                <a:solidFill>
                  <a:schemeClr val="tx2"/>
                </a:solidFill>
              </a:rPr>
              <a:t>устройство </a:t>
            </a:r>
            <a:r>
              <a:rPr lang="es-ES" sz="1200" dirty="0" smtClean="0">
                <a:solidFill>
                  <a:schemeClr val="tx2"/>
                </a:solidFill>
              </a:rPr>
              <a:t>Android.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718616" y="3950935"/>
            <a:ext cx="7632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Если у Вас особые требования, не стесняйтесь связаться с нами</a:t>
            </a:r>
            <a:r>
              <a:rPr lang="es-ES" sz="1200" dirty="0" smtClean="0">
                <a:solidFill>
                  <a:schemeClr val="tx2"/>
                </a:solidFill>
              </a:rPr>
              <a:t>. </a:t>
            </a:r>
            <a:endParaRPr lang="en-US" sz="12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064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AECA-881D-4C15-9431-531749C5A4BA}" type="datetime1">
              <a:rPr lang="es-ES" smtClean="0"/>
              <a:pPr/>
              <a:t>11/08/2016</a:t>
            </a:fld>
            <a:endParaRPr lang="en-U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/>
              <a:t>Global</a:t>
            </a:r>
            <a:endParaRPr lang="en-U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/>
              <a:pPr/>
              <a:t>23</a:t>
            </a:fld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45159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0" y="411510"/>
            <a:ext cx="9143999" cy="7020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500" dirty="0">
                <a:solidFill>
                  <a:srgbClr val="6DABDD"/>
                </a:solidFill>
              </a:rPr>
              <a:t>Protecting and Simplifying Your Life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86" b="14012"/>
          <a:stretch/>
        </p:blipFill>
        <p:spPr bwMode="auto">
          <a:xfrm>
            <a:off x="3361" y="10391"/>
            <a:ext cx="9144000" cy="504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2 Subtítulo"/>
          <p:cNvSpPr txBox="1">
            <a:spLocks/>
          </p:cNvSpPr>
          <p:nvPr/>
        </p:nvSpPr>
        <p:spPr>
          <a:xfrm>
            <a:off x="7030" y="346200"/>
            <a:ext cx="9143999" cy="7020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500"/>
              </a:lnSpc>
              <a:buNone/>
            </a:pPr>
            <a:r>
              <a:rPr lang="ru-RU" sz="2500" dirty="0" smtClean="0">
                <a:solidFill>
                  <a:schemeClr val="bg1"/>
                </a:solidFill>
              </a:rPr>
              <a:t>Вы не заметите его присутствия</a:t>
            </a:r>
            <a:endParaRPr lang="es-ES" sz="2500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ts val="2500"/>
              </a:lnSpc>
              <a:buNone/>
            </a:pPr>
            <a:r>
              <a:rPr lang="es-ES" sz="1400" dirty="0" smtClean="0">
                <a:solidFill>
                  <a:schemeClr val="bg1"/>
                </a:solidFill>
              </a:rPr>
              <a:t>(</a:t>
            </a:r>
            <a:r>
              <a:rPr lang="ru-RU" sz="1400" dirty="0" smtClean="0">
                <a:solidFill>
                  <a:schemeClr val="bg1"/>
                </a:solidFill>
              </a:rPr>
              <a:t>но он там есть</a:t>
            </a:r>
            <a:r>
              <a:rPr lang="es-ES" sz="1400" dirty="0" smtClean="0">
                <a:solidFill>
                  <a:schemeClr val="bg1"/>
                </a:solidFill>
              </a:rPr>
              <a:t>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4856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5092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1785918" y="2943155"/>
            <a:ext cx="5572164" cy="1212771"/>
          </a:xfrm>
        </p:spPr>
        <p:txBody>
          <a:bodyPr/>
          <a:lstStyle/>
          <a:p>
            <a:pPr algn="ctr">
              <a:lnSpc>
                <a:spcPts val="24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tx2"/>
                </a:solidFill>
              </a:rPr>
              <a:t>Для получения подробной информации посетите наш </a:t>
            </a:r>
            <a:r>
              <a:rPr lang="ru-RU" sz="1200" dirty="0" err="1" smtClean="0">
                <a:solidFill>
                  <a:schemeClr val="tx2"/>
                </a:solidFill>
              </a:rPr>
              <a:t>Медиа-Центр</a:t>
            </a:r>
            <a:r>
              <a:rPr lang="es-ES" sz="1200" dirty="0" smtClean="0">
                <a:solidFill>
                  <a:schemeClr val="tx2"/>
                </a:solidFill>
              </a:rPr>
              <a:t>: </a:t>
            </a:r>
            <a:r>
              <a:rPr lang="es-ES" sz="1200" u="sng" dirty="0" smtClean="0">
                <a:solidFill>
                  <a:srgbClr val="0000FF"/>
                </a:solidFill>
              </a:rPr>
              <a:t>www.pandasecurity.com/mediacenter</a:t>
            </a:r>
            <a:r>
              <a:rPr sz="1200" dirty="0" smtClean="0"/>
              <a:t> </a:t>
            </a:r>
            <a:endParaRPr lang="en-US" sz="1200" dirty="0">
              <a:solidFill>
                <a:srgbClr val="0000F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56" t="72577" r="61479" b="17152"/>
          <a:stretch/>
        </p:blipFill>
        <p:spPr>
          <a:xfrm>
            <a:off x="3455876" y="3728178"/>
            <a:ext cx="2232248" cy="3331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/>
          <a:srcRect t="17026" r="73382" b="27658"/>
          <a:stretch/>
        </p:blipFill>
        <p:spPr>
          <a:xfrm>
            <a:off x="179512" y="4443958"/>
            <a:ext cx="2304256" cy="50405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1433" y="1395103"/>
            <a:ext cx="5312795" cy="108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4509864"/>
            <a:ext cx="145732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74370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AECA-881D-4C15-9431-531749C5A4BA}" type="datetime1">
              <a:rPr lang="es-ES" smtClean="0"/>
              <a:pPr/>
              <a:t>11/08/2016</a:t>
            </a:fld>
            <a:endParaRPr lang="en-US" dirty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/>
              <a:t>Panda Security</a:t>
            </a:r>
            <a:endParaRPr lang="en-US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/>
              <a:pPr/>
              <a:t>3</a:t>
            </a:fld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353" r="16531" b="78290"/>
          <a:stretch/>
        </p:blipFill>
        <p:spPr>
          <a:xfrm>
            <a:off x="6444206" y="449610"/>
            <a:ext cx="792089" cy="86645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539" t="34130" r="67810" b="49631"/>
          <a:stretch/>
        </p:blipFill>
        <p:spPr>
          <a:xfrm>
            <a:off x="2181118" y="2028568"/>
            <a:ext cx="720080" cy="64807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353" t="65013" r="17997" b="15140"/>
          <a:stretch/>
        </p:blipFill>
        <p:spPr>
          <a:xfrm>
            <a:off x="6480211" y="3176026"/>
            <a:ext cx="720081" cy="79208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996233" y="1316063"/>
            <a:ext cx="3068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</a:rPr>
              <a:t>Испанская</a:t>
            </a:r>
            <a:endParaRPr lang="es-ES" sz="1400" b="1" dirty="0" smtClean="0">
              <a:solidFill>
                <a:schemeClr val="accent1"/>
              </a:solidFill>
            </a:endParaRPr>
          </a:p>
          <a:p>
            <a:pPr algn="ctr"/>
            <a:r>
              <a:rPr lang="ru-RU" sz="1400" b="1" dirty="0" err="1" smtClean="0">
                <a:solidFill>
                  <a:schemeClr val="accent1"/>
                </a:solidFill>
              </a:rPr>
              <a:t>мультинациональная</a:t>
            </a:r>
            <a:r>
              <a:rPr lang="es-ES" sz="1400" b="1" dirty="0" smtClean="0">
                <a:solidFill>
                  <a:schemeClr val="accent1"/>
                </a:solidFill>
              </a:rPr>
              <a:t> </a:t>
            </a:r>
            <a:r>
              <a:rPr lang="ru-RU" sz="1400" dirty="0" smtClean="0">
                <a:solidFill>
                  <a:schemeClr val="accent1"/>
                </a:solidFill>
              </a:rPr>
              <a:t>компания</a:t>
            </a:r>
            <a:endParaRPr lang="es-ES" sz="1400" dirty="0">
              <a:solidFill>
                <a:schemeClr val="accent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056638" y="2631183"/>
            <a:ext cx="2826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</a:rPr>
              <a:t>30 </a:t>
            </a:r>
            <a:r>
              <a:rPr lang="ru-RU" sz="1400" b="1" dirty="0" smtClean="0">
                <a:solidFill>
                  <a:schemeClr val="accent1"/>
                </a:solidFill>
              </a:rPr>
              <a:t>миллионов пользователей</a:t>
            </a:r>
            <a:endParaRPr lang="es-ES" sz="1400" b="1" dirty="0">
              <a:solidFill>
                <a:schemeClr val="accent1"/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1"/>
                </a:solidFill>
              </a:rPr>
              <a:t>в</a:t>
            </a:r>
            <a:r>
              <a:rPr lang="es-ES" sz="1400" dirty="0" smtClean="0">
                <a:solidFill>
                  <a:schemeClr val="accent1"/>
                </a:solidFill>
              </a:rPr>
              <a:t> </a:t>
            </a:r>
            <a:r>
              <a:rPr lang="es-ES" sz="1400" dirty="0">
                <a:solidFill>
                  <a:schemeClr val="accent1"/>
                </a:solidFill>
              </a:rPr>
              <a:t>195 </a:t>
            </a:r>
            <a:r>
              <a:rPr lang="ru-RU" sz="1400" dirty="0" smtClean="0">
                <a:solidFill>
                  <a:schemeClr val="accent1"/>
                </a:solidFill>
              </a:rPr>
              <a:t>странах мира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181736" y="4048370"/>
            <a:ext cx="1358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</a:rPr>
              <a:t>15 </a:t>
            </a:r>
            <a:r>
              <a:rPr lang="ru-RU" sz="1400" b="1" dirty="0" smtClean="0">
                <a:solidFill>
                  <a:schemeClr val="accent1"/>
                </a:solidFill>
              </a:rPr>
              <a:t>филиалов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593539" y="2596539"/>
            <a:ext cx="2375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/>
                </a:solidFill>
              </a:rPr>
              <a:t>Национальные офисы в</a:t>
            </a:r>
            <a:endParaRPr lang="en-US" sz="1400" dirty="0" smtClean="0">
              <a:solidFill>
                <a:schemeClr val="accent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80 </a:t>
            </a:r>
            <a:r>
              <a:rPr lang="ru-RU" sz="1400" b="1" dirty="0" smtClean="0">
                <a:solidFill>
                  <a:schemeClr val="accent1"/>
                </a:solidFill>
              </a:rPr>
              <a:t>странах мира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304684" y="3940649"/>
            <a:ext cx="2499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</a:rPr>
              <a:t>Свыше 25 лет</a:t>
            </a:r>
            <a:endParaRPr lang="es-ES" sz="1400" b="1" dirty="0">
              <a:solidFill>
                <a:schemeClr val="accent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1"/>
                </a:solidFill>
              </a:rPr>
              <a:t>непрерывных инноваций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595941" y="1305908"/>
            <a:ext cx="2371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/>
                </a:solidFill>
              </a:rPr>
              <a:t>Продукты представлены</a:t>
            </a:r>
            <a:endParaRPr lang="en-US" sz="1400" dirty="0" smtClean="0">
              <a:solidFill>
                <a:schemeClr val="accent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1"/>
                </a:solidFill>
              </a:rPr>
              <a:t>на </a:t>
            </a:r>
            <a:r>
              <a:rPr lang="en-US" sz="1400" b="1" dirty="0" smtClean="0">
                <a:solidFill>
                  <a:schemeClr val="accent1"/>
                </a:solidFill>
              </a:rPr>
              <a:t>23 </a:t>
            </a:r>
            <a:r>
              <a:rPr lang="ru-RU" sz="1400" b="1" dirty="0" smtClean="0">
                <a:solidFill>
                  <a:schemeClr val="accent1"/>
                </a:solidFill>
              </a:rPr>
              <a:t>языках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68" r="66515" b="78290"/>
          <a:stretch/>
        </p:blipFill>
        <p:spPr>
          <a:xfrm>
            <a:off x="2145114" y="495192"/>
            <a:ext cx="792088" cy="86645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647" t="34130" r="16702" b="49631"/>
          <a:stretch/>
        </p:blipFill>
        <p:spPr>
          <a:xfrm>
            <a:off x="6480211" y="1999265"/>
            <a:ext cx="720081" cy="64807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68" t="65013" r="67981" b="15140"/>
          <a:stretch/>
        </p:blipFill>
        <p:spPr>
          <a:xfrm>
            <a:off x="2181118" y="3180696"/>
            <a:ext cx="72008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63355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AECA-881D-4C15-9431-531749C5A4BA}" type="datetime1">
              <a:rPr lang="es-ES" smtClean="0"/>
              <a:pPr/>
              <a:t>11/08/2016</a:t>
            </a:fld>
            <a:endParaRPr lang="en-US" dirty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/>
              <a:t>Panda Security</a:t>
            </a:r>
            <a:endParaRPr lang="en-US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/>
              <a:pPr/>
              <a:t>4</a:t>
            </a:fld>
            <a:endParaRPr lang="en-US"/>
          </a:p>
        </p:txBody>
      </p:sp>
      <p:sp>
        <p:nvSpPr>
          <p:cNvPr id="7" name="4 Marcador de contenido"/>
          <p:cNvSpPr txBox="1">
            <a:spLocks/>
          </p:cNvSpPr>
          <p:nvPr/>
        </p:nvSpPr>
        <p:spPr>
          <a:xfrm>
            <a:off x="635104" y="411510"/>
            <a:ext cx="3816424" cy="4212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  <a:spcBef>
                <a:spcPts val="900"/>
              </a:spcBef>
              <a:spcAft>
                <a:spcPts val="450"/>
              </a:spcAft>
            </a:pPr>
            <a:endParaRPr lang="en-US" sz="1400" dirty="0" smtClean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/>
          <a:srcRect t="7100" b="25088"/>
          <a:stretch/>
        </p:blipFill>
        <p:spPr>
          <a:xfrm>
            <a:off x="0" y="4861"/>
            <a:ext cx="9144000" cy="508716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0872" y="405114"/>
            <a:ext cx="3765104" cy="65446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Почему</a:t>
            </a:r>
            <a:r>
              <a:rPr lang="es-ES" dirty="0" smtClean="0">
                <a:solidFill>
                  <a:schemeClr val="bg1"/>
                </a:solidFill>
              </a:rPr>
              <a:t> Panda?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5149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AECA-881D-4C15-9431-531749C5A4BA}" type="datetime1">
              <a:rPr lang="es-ES" smtClean="0"/>
              <a:pPr/>
              <a:t>11/08/2016</a:t>
            </a:fld>
            <a:endParaRPr lang="en-US" dirty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/>
              <a:t>Panda Security</a:t>
            </a:r>
            <a:endParaRPr lang="en-US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/>
              <a:pPr/>
              <a:t>5</a:t>
            </a:fld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"/>
          </p:nvPr>
        </p:nvSpPr>
        <p:spPr>
          <a:xfrm>
            <a:off x="5122472" y="534260"/>
            <a:ext cx="3481976" cy="4089718"/>
          </a:xfrm>
        </p:spPr>
        <p:txBody>
          <a:bodyPr>
            <a:normAutofit fontScale="92500"/>
          </a:bodyPr>
          <a:lstStyle/>
          <a:p>
            <a:pPr>
              <a:lnSpc>
                <a:spcPts val="1500"/>
              </a:lnSpc>
              <a:spcBef>
                <a:spcPts val="600"/>
              </a:spcBef>
            </a:pPr>
            <a:r>
              <a:rPr lang="ru-RU" sz="900" b="1" dirty="0" smtClean="0">
                <a:solidFill>
                  <a:schemeClr val="tx2"/>
                </a:solidFill>
              </a:rPr>
              <a:t>Признание экспертов</a:t>
            </a:r>
            <a:r>
              <a:rPr lang="en-US" sz="900" b="1" dirty="0" smtClean="0">
                <a:solidFill>
                  <a:schemeClr val="tx2"/>
                </a:solidFill>
              </a:rPr>
              <a:t>: </a:t>
            </a:r>
            <a:r>
              <a:rPr lang="en-US" sz="900" dirty="0">
                <a:solidFill>
                  <a:schemeClr val="tx2"/>
                </a:solidFill>
              </a:rPr>
              <a:t>100 % </a:t>
            </a:r>
            <a:r>
              <a:rPr lang="ru-RU" sz="900" dirty="0" smtClean="0">
                <a:solidFill>
                  <a:schemeClr val="tx2"/>
                </a:solidFill>
              </a:rPr>
              <a:t>уровень обнаружения вирусов</a:t>
            </a:r>
            <a:r>
              <a:rPr lang="en-US" sz="900" dirty="0" smtClean="0">
                <a:solidFill>
                  <a:schemeClr val="tx2"/>
                </a:solidFill>
              </a:rPr>
              <a:t>* </a:t>
            </a:r>
            <a:r>
              <a:rPr lang="ru-RU" sz="900" dirty="0" smtClean="0">
                <a:solidFill>
                  <a:schemeClr val="tx2"/>
                </a:solidFill>
              </a:rPr>
              <a:t>с минимальным воздействием на работу устройства</a:t>
            </a:r>
            <a:r>
              <a:rPr lang="en-US" sz="900" dirty="0" smtClean="0">
                <a:solidFill>
                  <a:schemeClr val="tx2"/>
                </a:solidFill>
              </a:rPr>
              <a:t>. </a:t>
            </a:r>
          </a:p>
          <a:p>
            <a:pPr>
              <a:lnSpc>
                <a:spcPts val="1500"/>
              </a:lnSpc>
              <a:spcBef>
                <a:spcPts val="600"/>
              </a:spcBef>
            </a:pPr>
            <a:endParaRPr lang="en-US" sz="500" dirty="0">
              <a:solidFill>
                <a:schemeClr val="tx2"/>
              </a:solidFill>
            </a:endParaRPr>
          </a:p>
          <a:p>
            <a:pPr lvl="0">
              <a:lnSpc>
                <a:spcPts val="1500"/>
              </a:lnSpc>
              <a:spcBef>
                <a:spcPts val="600"/>
              </a:spcBef>
            </a:pPr>
            <a:r>
              <a:rPr lang="ru-RU" sz="900" b="1" dirty="0" smtClean="0">
                <a:solidFill>
                  <a:schemeClr val="tx2"/>
                </a:solidFill>
              </a:rPr>
              <a:t>Каждый день мы боремся за более безопасный мир,</a:t>
            </a:r>
            <a:r>
              <a:rPr lang="es-ES" sz="900" b="1" dirty="0" smtClean="0">
                <a:solidFill>
                  <a:schemeClr val="tx2"/>
                </a:solidFill>
              </a:rPr>
              <a:t> </a:t>
            </a:r>
            <a:r>
              <a:rPr lang="ru-RU" sz="900" dirty="0" smtClean="0">
                <a:solidFill>
                  <a:schemeClr val="tx2"/>
                </a:solidFill>
              </a:rPr>
              <a:t>сотрудничая с наиболее влиятельными организациями во всем мире и помогая остановить </a:t>
            </a:r>
            <a:r>
              <a:rPr lang="ru-RU" sz="900" dirty="0" err="1" smtClean="0">
                <a:solidFill>
                  <a:schemeClr val="tx2"/>
                </a:solidFill>
              </a:rPr>
              <a:t>кибер-преступления</a:t>
            </a:r>
            <a:r>
              <a:rPr lang="es-ES" sz="900" dirty="0" smtClean="0">
                <a:solidFill>
                  <a:schemeClr val="tx2"/>
                </a:solidFill>
              </a:rPr>
              <a:t>.</a:t>
            </a:r>
          </a:p>
          <a:p>
            <a:pPr lvl="0">
              <a:lnSpc>
                <a:spcPts val="1500"/>
              </a:lnSpc>
              <a:spcBef>
                <a:spcPts val="600"/>
              </a:spcBef>
            </a:pPr>
            <a:endParaRPr lang="es-ES" sz="500" dirty="0">
              <a:solidFill>
                <a:schemeClr val="tx2"/>
              </a:solidFill>
            </a:endParaRPr>
          </a:p>
          <a:p>
            <a:pPr>
              <a:lnSpc>
                <a:spcPts val="1500"/>
              </a:lnSpc>
              <a:spcBef>
                <a:spcPts val="600"/>
              </a:spcBef>
            </a:pPr>
            <a:r>
              <a:rPr lang="ru-RU" sz="900" b="1" dirty="0" smtClean="0">
                <a:solidFill>
                  <a:schemeClr val="tx2"/>
                </a:solidFill>
              </a:rPr>
              <a:t>Мы предоставляем всестороннюю защиту в любое время в любом месте для любого устройства</a:t>
            </a:r>
            <a:r>
              <a:rPr lang="en-US" sz="900" b="1" dirty="0" smtClean="0">
                <a:solidFill>
                  <a:schemeClr val="tx2"/>
                </a:solidFill>
              </a:rPr>
              <a:t>: </a:t>
            </a:r>
            <a:r>
              <a:rPr lang="ru-RU" sz="900" dirty="0" smtClean="0">
                <a:solidFill>
                  <a:schemeClr val="tx2"/>
                </a:solidFill>
              </a:rPr>
              <a:t>мы защищаем и упрощаем жизнь наших пользователей  независимо от их местоположения и используемого ими устройства</a:t>
            </a:r>
            <a:r>
              <a:rPr lang="en-US" sz="900" dirty="0" smtClean="0">
                <a:solidFill>
                  <a:schemeClr val="tx2"/>
                </a:solidFill>
              </a:rPr>
              <a:t>.</a:t>
            </a:r>
            <a:r>
              <a:rPr lang="en-US" sz="900" dirty="0">
                <a:solidFill>
                  <a:schemeClr val="tx2"/>
                </a:solidFill>
              </a:rPr>
              <a:t> </a:t>
            </a:r>
            <a:endParaRPr lang="en-US" sz="900" dirty="0" smtClean="0">
              <a:solidFill>
                <a:schemeClr val="tx2"/>
              </a:solidFill>
            </a:endParaRPr>
          </a:p>
          <a:p>
            <a:pPr>
              <a:lnSpc>
                <a:spcPts val="1500"/>
              </a:lnSpc>
              <a:spcBef>
                <a:spcPts val="600"/>
              </a:spcBef>
            </a:pPr>
            <a:endParaRPr lang="en-US" sz="500" dirty="0">
              <a:solidFill>
                <a:schemeClr val="tx2"/>
              </a:solidFill>
            </a:endParaRPr>
          </a:p>
          <a:p>
            <a:pPr lvl="0">
              <a:lnSpc>
                <a:spcPts val="1500"/>
              </a:lnSpc>
              <a:spcBef>
                <a:spcPts val="600"/>
              </a:spcBef>
            </a:pPr>
            <a:r>
              <a:rPr lang="ru-RU" sz="900" b="1" dirty="0" smtClean="0">
                <a:solidFill>
                  <a:schemeClr val="tx2"/>
                </a:solidFill>
              </a:rPr>
              <a:t>Более 25 лет опыта и инноваций в сфере информационной безопасности</a:t>
            </a:r>
            <a:r>
              <a:rPr lang="es-ES" sz="900" b="1" dirty="0" smtClean="0">
                <a:solidFill>
                  <a:schemeClr val="tx2"/>
                </a:solidFill>
              </a:rPr>
              <a:t>.</a:t>
            </a:r>
          </a:p>
          <a:p>
            <a:pPr lvl="0">
              <a:lnSpc>
                <a:spcPts val="1500"/>
              </a:lnSpc>
              <a:spcBef>
                <a:spcPts val="600"/>
              </a:spcBef>
            </a:pPr>
            <a:endParaRPr lang="es-ES" sz="900" b="1" dirty="0">
              <a:solidFill>
                <a:schemeClr val="tx2"/>
              </a:solidFill>
            </a:endParaRPr>
          </a:p>
          <a:p>
            <a:pPr lvl="0">
              <a:lnSpc>
                <a:spcPts val="1500"/>
              </a:lnSpc>
              <a:spcBef>
                <a:spcPts val="600"/>
              </a:spcBef>
            </a:pPr>
            <a:endParaRPr lang="es-ES" sz="900" b="1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700" dirty="0" smtClean="0">
                <a:solidFill>
                  <a:schemeClr val="tx2"/>
                </a:solidFill>
              </a:rPr>
              <a:t>*</a:t>
            </a:r>
            <a:r>
              <a:rPr lang="ru-RU" sz="700" dirty="0" smtClean="0">
                <a:solidFill>
                  <a:schemeClr val="tx2"/>
                </a:solidFill>
              </a:rPr>
              <a:t>По данным тестов защиты в реальном мире, проведенном в апреле-мае 2015 г. лабораторией </a:t>
            </a:r>
            <a:r>
              <a:rPr lang="en-US" sz="700" dirty="0" smtClean="0">
                <a:solidFill>
                  <a:schemeClr val="tx2"/>
                </a:solidFill>
              </a:rPr>
              <a:t>AV-Comparatives</a:t>
            </a:r>
            <a:endParaRPr lang="en-US" sz="7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spcBef>
                <a:spcPts val="900"/>
              </a:spcBef>
              <a:spcAft>
                <a:spcPts val="450"/>
              </a:spcAft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4 Marcador de contenido"/>
          <p:cNvSpPr txBox="1">
            <a:spLocks/>
          </p:cNvSpPr>
          <p:nvPr/>
        </p:nvSpPr>
        <p:spPr>
          <a:xfrm>
            <a:off x="911329" y="534260"/>
            <a:ext cx="3444648" cy="4191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  <a:spcBef>
                <a:spcPts val="600"/>
              </a:spcBef>
            </a:pPr>
            <a:r>
              <a:rPr lang="ru-RU" sz="1100" b="1" dirty="0" smtClean="0">
                <a:solidFill>
                  <a:schemeClr val="tx2"/>
                </a:solidFill>
              </a:rPr>
              <a:t>Доверие пользователей</a:t>
            </a:r>
            <a:r>
              <a:rPr lang="es-ES" sz="1100" b="1" dirty="0" smtClean="0">
                <a:solidFill>
                  <a:schemeClr val="tx2"/>
                </a:solidFill>
              </a:rPr>
              <a:t>: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lang="es-ES" sz="600" b="1" dirty="0" smtClean="0">
              <a:solidFill>
                <a:schemeClr val="tx2"/>
              </a:solidFill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“</a:t>
            </a:r>
            <a:r>
              <a:rPr lang="ru-RU" sz="1100" b="1" dirty="0" smtClean="0">
                <a:solidFill>
                  <a:schemeClr val="tx2"/>
                </a:solidFill>
              </a:rPr>
              <a:t>НАДЕЖНЫЙ</a:t>
            </a:r>
            <a:r>
              <a:rPr lang="en-US" sz="1100" b="1" dirty="0" smtClean="0">
                <a:solidFill>
                  <a:schemeClr val="tx2"/>
                </a:solidFill>
              </a:rPr>
              <a:t>”</a:t>
            </a:r>
            <a:endParaRPr lang="en-US" sz="1100" b="1" dirty="0">
              <a:solidFill>
                <a:schemeClr val="tx2"/>
              </a:solidFill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r>
              <a:rPr lang="en-US" sz="1100" dirty="0" smtClean="0">
                <a:solidFill>
                  <a:schemeClr val="tx2"/>
                </a:solidFill>
              </a:rPr>
              <a:t>“</a:t>
            </a:r>
            <a:r>
              <a:rPr lang="ru-RU" sz="1100" dirty="0" smtClean="0">
                <a:solidFill>
                  <a:schemeClr val="tx2"/>
                </a:solidFill>
              </a:rPr>
              <a:t>Он очень-очень надежный, простой в использовании и очень легкий при работе на компьютере</a:t>
            </a:r>
            <a:r>
              <a:rPr lang="en-US" sz="1100" dirty="0" smtClean="0">
                <a:solidFill>
                  <a:schemeClr val="tx2"/>
                </a:solidFill>
              </a:rPr>
              <a:t>” </a:t>
            </a:r>
            <a:r>
              <a:rPr lang="ru-RU" sz="1100" b="1" dirty="0" smtClean="0">
                <a:solidFill>
                  <a:schemeClr val="tx2"/>
                </a:solidFill>
              </a:rPr>
              <a:t>ДЖОРДЖ</a:t>
            </a:r>
            <a:endParaRPr lang="en-US" sz="1100" b="1" dirty="0" smtClean="0">
              <a:solidFill>
                <a:schemeClr val="tx2"/>
              </a:solidFill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lang="es-ES" sz="500" b="1" dirty="0">
              <a:solidFill>
                <a:schemeClr val="tx2"/>
              </a:solidFill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“</a:t>
            </a:r>
            <a:r>
              <a:rPr lang="ru-RU" sz="1100" b="1" dirty="0" smtClean="0">
                <a:solidFill>
                  <a:schemeClr val="tx2"/>
                </a:solidFill>
              </a:rPr>
              <a:t>ХОРОШИЙ ПРОДУКТ И ХОРОШАЯ ЦЕНА</a:t>
            </a:r>
            <a:r>
              <a:rPr lang="en-US" sz="1100" b="1" dirty="0" smtClean="0">
                <a:solidFill>
                  <a:schemeClr val="tx2"/>
                </a:solidFill>
              </a:rPr>
              <a:t>”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“</a:t>
            </a:r>
            <a:r>
              <a:rPr lang="en-US" sz="1100" dirty="0">
                <a:solidFill>
                  <a:schemeClr val="tx2"/>
                </a:solidFill>
              </a:rPr>
              <a:t>Panda </a:t>
            </a:r>
            <a:r>
              <a:rPr lang="ru-RU" sz="1100" dirty="0" smtClean="0">
                <a:solidFill>
                  <a:schemeClr val="tx2"/>
                </a:solidFill>
              </a:rPr>
              <a:t>просто устанавливать и продлевать. Я доверяю </a:t>
            </a:r>
            <a:r>
              <a:rPr lang="en-US" sz="1100" dirty="0" smtClean="0">
                <a:solidFill>
                  <a:schemeClr val="tx2"/>
                </a:solidFill>
              </a:rPr>
              <a:t>Panda </a:t>
            </a:r>
            <a:r>
              <a:rPr lang="ru-RU" sz="1100" dirty="0" smtClean="0">
                <a:solidFill>
                  <a:schemeClr val="tx2"/>
                </a:solidFill>
              </a:rPr>
              <a:t>обеспечивать моей информации конфиденциальность и безопасность</a:t>
            </a:r>
            <a:r>
              <a:rPr lang="en-US" sz="1100" dirty="0" smtClean="0">
                <a:solidFill>
                  <a:schemeClr val="tx2"/>
                </a:solidFill>
              </a:rPr>
              <a:t>” </a:t>
            </a:r>
            <a:r>
              <a:rPr lang="ru-RU" sz="1100" b="1" dirty="0" smtClean="0">
                <a:solidFill>
                  <a:schemeClr val="tx2"/>
                </a:solidFill>
              </a:rPr>
              <a:t>ШЕРРИ ШМИДТ</a:t>
            </a:r>
            <a:endParaRPr lang="en-US" sz="1100" b="1" dirty="0">
              <a:solidFill>
                <a:schemeClr val="tx2"/>
              </a:solidFill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lang="en-US" sz="500" dirty="0">
              <a:solidFill>
                <a:schemeClr val="tx2"/>
              </a:solidFill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“</a:t>
            </a:r>
            <a:r>
              <a:rPr lang="ru-RU" sz="1100" b="1" dirty="0" smtClean="0">
                <a:solidFill>
                  <a:schemeClr val="tx2"/>
                </a:solidFill>
              </a:rPr>
              <a:t>СНОВА ПРОДЛИЛ</a:t>
            </a:r>
            <a:r>
              <a:rPr lang="en-US" sz="1100" b="1" dirty="0" smtClean="0">
                <a:solidFill>
                  <a:schemeClr val="tx2"/>
                </a:solidFill>
              </a:rPr>
              <a:t>”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1100" dirty="0" smtClean="0">
                <a:solidFill>
                  <a:schemeClr val="tx2"/>
                </a:solidFill>
              </a:rPr>
              <a:t>“</a:t>
            </a:r>
            <a:r>
              <a:rPr lang="ru-RU" sz="1100" dirty="0" smtClean="0">
                <a:solidFill>
                  <a:schemeClr val="tx2"/>
                </a:solidFill>
              </a:rPr>
              <a:t>Я с удовольствием использовал и полагался на </a:t>
            </a:r>
            <a:r>
              <a:rPr lang="en-US" sz="1100" dirty="0" smtClean="0">
                <a:solidFill>
                  <a:schemeClr val="tx2"/>
                </a:solidFill>
              </a:rPr>
              <a:t>Panda </a:t>
            </a:r>
            <a:r>
              <a:rPr lang="en-US" sz="1100" dirty="0">
                <a:solidFill>
                  <a:schemeClr val="tx2"/>
                </a:solidFill>
              </a:rPr>
              <a:t>Security </a:t>
            </a:r>
            <a:r>
              <a:rPr lang="ru-RU" sz="1100" dirty="0" smtClean="0">
                <a:solidFill>
                  <a:schemeClr val="tx2"/>
                </a:solidFill>
              </a:rPr>
              <a:t>для защиты моих домашних компьютеров многие годы</a:t>
            </a:r>
            <a:r>
              <a:rPr lang="en-US" sz="1100" dirty="0" smtClean="0">
                <a:solidFill>
                  <a:schemeClr val="tx2"/>
                </a:solidFill>
              </a:rPr>
              <a:t>. </a:t>
            </a:r>
            <a:r>
              <a:rPr lang="ru-RU" sz="1100" dirty="0" smtClean="0">
                <a:solidFill>
                  <a:schemeClr val="tx2"/>
                </a:solidFill>
              </a:rPr>
              <a:t>Простая установка и обновления с </a:t>
            </a:r>
            <a:r>
              <a:rPr lang="ru-RU" sz="1100" dirty="0" err="1" smtClean="0">
                <a:solidFill>
                  <a:schemeClr val="tx2"/>
                </a:solidFill>
              </a:rPr>
              <a:t>беспроблемной</a:t>
            </a:r>
            <a:r>
              <a:rPr lang="ru-RU" sz="1100" dirty="0" smtClean="0">
                <a:solidFill>
                  <a:schemeClr val="tx2"/>
                </a:solidFill>
              </a:rPr>
              <a:t> и эффективной защитой радуют более всего</a:t>
            </a:r>
            <a:r>
              <a:rPr lang="en-US" sz="1100" dirty="0" smtClean="0">
                <a:solidFill>
                  <a:schemeClr val="tx2"/>
                </a:solidFill>
              </a:rPr>
              <a:t>” </a:t>
            </a:r>
            <a:r>
              <a:rPr lang="es-ES" sz="1100" b="1" dirty="0">
                <a:solidFill>
                  <a:schemeClr val="tx2"/>
                </a:solidFill>
              </a:rPr>
              <a:t>CDB</a:t>
            </a:r>
            <a:endParaRPr lang="en-US" sz="1100" b="1" dirty="0">
              <a:solidFill>
                <a:schemeClr val="tx2"/>
              </a:solidFill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lang="en-US" sz="600" dirty="0">
              <a:solidFill>
                <a:schemeClr val="tx2"/>
              </a:solidFill>
            </a:endParaRPr>
          </a:p>
          <a:p>
            <a:pPr lvl="0">
              <a:spcBef>
                <a:spcPts val="600"/>
              </a:spcBef>
            </a:pPr>
            <a:r>
              <a:rPr lang="es-ES" sz="800" dirty="0" smtClean="0">
                <a:solidFill>
                  <a:schemeClr val="tx2"/>
                </a:solidFill>
              </a:rPr>
              <a:t>*</a:t>
            </a:r>
            <a:r>
              <a:rPr lang="ru-RU" sz="800" dirty="0" smtClean="0">
                <a:solidFill>
                  <a:schemeClr val="tx2"/>
                </a:solidFill>
              </a:rPr>
              <a:t>Основано на отзывах пользователей, опубликованных на </a:t>
            </a:r>
            <a:r>
              <a:rPr lang="es-ES" sz="800" dirty="0" smtClean="0">
                <a:solidFill>
                  <a:schemeClr val="tx2"/>
                </a:solidFill>
              </a:rPr>
              <a:t>Trustpilot</a:t>
            </a:r>
            <a:r>
              <a:rPr lang="es-ES" sz="800" dirty="0">
                <a:solidFill>
                  <a:schemeClr val="tx2"/>
                </a:solidFill>
              </a:rPr>
              <a:t>. </a:t>
            </a:r>
            <a:r>
              <a:rPr lang="ru-RU" sz="800" dirty="0" smtClean="0">
                <a:solidFill>
                  <a:schemeClr val="tx2"/>
                </a:solidFill>
              </a:rPr>
              <a:t>Вы можете посмотреть их здесь</a:t>
            </a:r>
            <a:r>
              <a:rPr lang="es-ES" sz="800" dirty="0" smtClean="0">
                <a:solidFill>
                  <a:schemeClr val="tx2"/>
                </a:solidFill>
              </a:rPr>
              <a:t>: </a:t>
            </a:r>
            <a:r>
              <a:rPr lang="es-ES" sz="800" dirty="0">
                <a:solidFill>
                  <a:schemeClr val="tx2"/>
                </a:solidFill>
                <a:hlinkClick r:id="rId2"/>
              </a:rPr>
              <a:t>www.trustpilot.com/review/www.pandasecurity.com</a:t>
            </a:r>
            <a:r>
              <a:rPr sz="800" dirty="0">
                <a:solidFill>
                  <a:schemeClr val="tx2"/>
                </a:solidFill>
              </a:rPr>
              <a:t>  </a:t>
            </a:r>
            <a:endParaRPr lang="en-US" sz="800" dirty="0">
              <a:solidFill>
                <a:schemeClr val="tx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8812"/>
          <a:stretch/>
        </p:blipFill>
        <p:spPr>
          <a:xfrm>
            <a:off x="401411" y="481510"/>
            <a:ext cx="552450" cy="50405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91" t="11563" r="10301" b="17687"/>
          <a:stretch/>
        </p:blipFill>
        <p:spPr>
          <a:xfrm>
            <a:off x="3527984" y="2931790"/>
            <a:ext cx="900000" cy="225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93" t="46631" b="42918"/>
          <a:stretch/>
        </p:blipFill>
        <p:spPr>
          <a:xfrm>
            <a:off x="4690866" y="554815"/>
            <a:ext cx="478464" cy="47085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91" t="11563" r="10301" b="17687"/>
          <a:stretch/>
        </p:blipFill>
        <p:spPr>
          <a:xfrm>
            <a:off x="3523779" y="1851670"/>
            <a:ext cx="900000" cy="2250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91" t="11563" r="10301" b="17687"/>
          <a:stretch/>
        </p:blipFill>
        <p:spPr>
          <a:xfrm>
            <a:off x="3523779" y="1059582"/>
            <a:ext cx="900000" cy="225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026" t="60307" r="3769" b="30103"/>
          <a:stretch/>
        </p:blipFill>
        <p:spPr>
          <a:xfrm>
            <a:off x="4714074" y="1291873"/>
            <a:ext cx="432049" cy="43204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026" t="75164" r="3769" b="15246"/>
          <a:stretch/>
        </p:blipFill>
        <p:spPr>
          <a:xfrm>
            <a:off x="4714074" y="2213068"/>
            <a:ext cx="432048" cy="43204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026" t="87478" b="1333"/>
          <a:stretch/>
        </p:blipFill>
        <p:spPr>
          <a:xfrm>
            <a:off x="4703663" y="3262692"/>
            <a:ext cx="452871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44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AECA-881D-4C15-9431-531749C5A4BA}" type="datetime1">
              <a:rPr lang="es-ES" smtClean="0"/>
              <a:pPr/>
              <a:t>11/08/2016</a:t>
            </a:fld>
            <a:endParaRPr lang="en-US" dirty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/>
              <a:t>Panda Security</a:t>
            </a:r>
            <a:endParaRPr lang="en-US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/>
              <a:pPr/>
              <a:t>6</a:t>
            </a:fld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"/>
          </p:nvPr>
        </p:nvSpPr>
        <p:spPr>
          <a:xfrm>
            <a:off x="5220072" y="1637910"/>
            <a:ext cx="3384376" cy="2951968"/>
          </a:xfrm>
        </p:spPr>
        <p:txBody>
          <a:bodyPr>
            <a:normAutofit/>
          </a:bodyPr>
          <a:lstStyle/>
          <a:p>
            <a:pPr lvl="0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000" b="1" dirty="0" smtClean="0">
                <a:solidFill>
                  <a:schemeClr val="tx2"/>
                </a:solidFill>
              </a:rPr>
              <a:t>Ссылки и вложения в письмах</a:t>
            </a:r>
            <a:r>
              <a:rPr lang="es-ES" sz="1000" b="1" dirty="0" smtClean="0">
                <a:solidFill>
                  <a:schemeClr val="tx2"/>
                </a:solidFill>
              </a:rPr>
              <a:t>: </a:t>
            </a:r>
            <a:r>
              <a:rPr lang="ru-RU" sz="900" dirty="0" smtClean="0">
                <a:solidFill>
                  <a:schemeClr val="tx2"/>
                </a:solidFill>
              </a:rPr>
              <a:t>Когда Вы общаетесь в чате или по электронной почте, Вы часто получаете ссылки, по которым Вам предлагают посмотреть какую-то информацию. Не советуем Вам нажимать на такие ссылки: лучше наберите их адрес вручную в адресной строке Вашего браузера</a:t>
            </a:r>
            <a:r>
              <a:rPr lang="es-ES" sz="900" dirty="0" smtClean="0">
                <a:solidFill>
                  <a:schemeClr val="tx2"/>
                </a:solidFill>
              </a:rPr>
              <a:t>. </a:t>
            </a:r>
            <a:r>
              <a:rPr lang="es-ES" sz="900" dirty="0">
                <a:solidFill>
                  <a:schemeClr val="tx2"/>
                </a:solidFill>
              </a:rPr>
              <a:t> </a:t>
            </a:r>
          </a:p>
          <a:p>
            <a:pPr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000" b="1" dirty="0" smtClean="0">
                <a:solidFill>
                  <a:schemeClr val="tx2"/>
                </a:solidFill>
              </a:rPr>
              <a:t>Смартфоны, </a:t>
            </a:r>
            <a:r>
              <a:rPr lang="ru-RU" sz="1000" b="1" dirty="0" err="1" smtClean="0">
                <a:solidFill>
                  <a:schemeClr val="tx2"/>
                </a:solidFill>
              </a:rPr>
              <a:t>смарт-часы</a:t>
            </a:r>
            <a:r>
              <a:rPr lang="ru-RU" sz="1000" b="1" dirty="0" smtClean="0">
                <a:solidFill>
                  <a:schemeClr val="tx2"/>
                </a:solidFill>
              </a:rPr>
              <a:t> и планшеты</a:t>
            </a:r>
            <a:r>
              <a:rPr sz="1000" b="1" dirty="0" smtClean="0">
                <a:solidFill>
                  <a:schemeClr val="tx2"/>
                </a:solidFill>
              </a:rPr>
              <a:t>:</a:t>
            </a:r>
            <a:r>
              <a:rPr lang="es-ES" sz="1000" b="1" dirty="0" smtClean="0">
                <a:solidFill>
                  <a:schemeClr val="tx2"/>
                </a:solidFill>
              </a:rPr>
              <a:t> </a:t>
            </a:r>
            <a:r>
              <a:rPr lang="ru-RU" sz="900" dirty="0" smtClean="0">
                <a:solidFill>
                  <a:schemeClr val="tx2"/>
                </a:solidFill>
              </a:rPr>
              <a:t>Вредоносные приложения, угрозы через почту или подозрительные ссылки через </a:t>
            </a:r>
            <a:r>
              <a:rPr lang="ru-RU" sz="900" dirty="0" err="1" smtClean="0">
                <a:solidFill>
                  <a:schemeClr val="tx2"/>
                </a:solidFill>
              </a:rPr>
              <a:t>WhatsApp</a:t>
            </a:r>
            <a:r>
              <a:rPr lang="ru-RU" sz="900" dirty="0" smtClean="0">
                <a:solidFill>
                  <a:schemeClr val="tx2"/>
                </a:solidFill>
              </a:rPr>
              <a:t>… Не теряйте чувство здравого смысла для выявления подобного рода афер.</a:t>
            </a: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5114"/>
            <a:ext cx="8280920" cy="9997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Ваша безопасность важна для нас</a:t>
            </a:r>
            <a:r>
              <a:rPr lang="es-ES" dirty="0" smtClean="0">
                <a:solidFill>
                  <a:srgbClr val="0070C0"/>
                </a:solidFill>
              </a:rPr>
              <a:t>, </a:t>
            </a:r>
            <a:r>
              <a:rPr lang="ru-RU" dirty="0" smtClean="0">
                <a:solidFill>
                  <a:srgbClr val="0070C0"/>
                </a:solidFill>
              </a:rPr>
              <a:t>поэтому обратите внимание на наши советы</a:t>
            </a:r>
            <a:r>
              <a:rPr lang="es-ES" dirty="0" smtClean="0">
                <a:solidFill>
                  <a:srgbClr val="0070C0"/>
                </a:solidFill>
              </a:rPr>
              <a:t>: 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7" name="4 Marcador de contenido"/>
          <p:cNvSpPr txBox="1">
            <a:spLocks/>
          </p:cNvSpPr>
          <p:nvPr/>
        </p:nvSpPr>
        <p:spPr>
          <a:xfrm>
            <a:off x="971600" y="1637910"/>
            <a:ext cx="3384376" cy="2951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000" b="1" dirty="0" smtClean="0">
                <a:solidFill>
                  <a:schemeClr val="tx2"/>
                </a:solidFill>
              </a:rPr>
              <a:t>Социальные сети</a:t>
            </a:r>
            <a:r>
              <a:rPr lang="es-ES" sz="1000" b="1" dirty="0" smtClean="0">
                <a:solidFill>
                  <a:schemeClr val="tx2"/>
                </a:solidFill>
              </a:rPr>
              <a:t>: </a:t>
            </a:r>
            <a:r>
              <a:rPr lang="ru-RU" sz="900" dirty="0" smtClean="0">
                <a:solidFill>
                  <a:schemeClr val="tx2"/>
                </a:solidFill>
              </a:rPr>
              <a:t>Не позволяйте себе и Вашим детям разрешать запросы на дружбу от незнакомцев. Не публикуйте персональную информацию на таких сайтах как </a:t>
            </a:r>
            <a:r>
              <a:rPr lang="ru-RU" sz="900" dirty="0" err="1" smtClean="0">
                <a:solidFill>
                  <a:schemeClr val="tx2"/>
                </a:solidFill>
              </a:rPr>
              <a:t>Facebook</a:t>
            </a:r>
            <a:r>
              <a:rPr lang="ru-RU" sz="900" dirty="0" smtClean="0">
                <a:solidFill>
                  <a:schemeClr val="tx2"/>
                </a:solidFill>
              </a:rPr>
              <a:t>, </a:t>
            </a:r>
            <a:r>
              <a:rPr lang="en-US" sz="900" dirty="0" smtClean="0">
                <a:solidFill>
                  <a:schemeClr val="tx2"/>
                </a:solidFill>
              </a:rPr>
              <a:t>Twitter </a:t>
            </a:r>
            <a:r>
              <a:rPr lang="ru-RU" sz="900" dirty="0" smtClean="0">
                <a:solidFill>
                  <a:schemeClr val="tx2"/>
                </a:solidFill>
              </a:rPr>
              <a:t>или </a:t>
            </a:r>
            <a:r>
              <a:rPr lang="en-US" sz="900" dirty="0" err="1" smtClean="0">
                <a:solidFill>
                  <a:schemeClr val="tx2"/>
                </a:solidFill>
              </a:rPr>
              <a:t>Instagram</a:t>
            </a:r>
            <a:r>
              <a:rPr lang="en-US" sz="900" dirty="0" smtClean="0">
                <a:solidFill>
                  <a:schemeClr val="tx2"/>
                </a:solidFill>
              </a:rPr>
              <a:t>. </a:t>
            </a:r>
            <a:endParaRPr lang="es-ES" sz="900" dirty="0">
              <a:solidFill>
                <a:schemeClr val="tx2"/>
              </a:solidFill>
            </a:endParaRPr>
          </a:p>
          <a:p>
            <a:pPr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000" b="1" dirty="0" err="1" smtClean="0">
                <a:solidFill>
                  <a:schemeClr val="tx2"/>
                </a:solidFill>
              </a:rPr>
              <a:t>Онлайн-покупки</a:t>
            </a:r>
            <a:r>
              <a:rPr lang="es-ES" sz="1000" b="1" dirty="0" smtClean="0">
                <a:solidFill>
                  <a:schemeClr val="tx2"/>
                </a:solidFill>
              </a:rPr>
              <a:t>: </a:t>
            </a:r>
            <a:r>
              <a:rPr lang="ru-RU" sz="900" dirty="0" smtClean="0">
                <a:solidFill>
                  <a:schemeClr val="tx2"/>
                </a:solidFill>
              </a:rPr>
              <a:t>Если страница </a:t>
            </a:r>
            <a:r>
              <a:rPr lang="ru-RU" sz="900" dirty="0" err="1" smtClean="0">
                <a:solidFill>
                  <a:schemeClr val="tx2"/>
                </a:solidFill>
              </a:rPr>
              <a:t>онлайн-магазина</a:t>
            </a:r>
            <a:r>
              <a:rPr lang="ru-RU" sz="900" dirty="0" smtClean="0">
                <a:solidFill>
                  <a:schemeClr val="tx2"/>
                </a:solidFill>
              </a:rPr>
              <a:t> безопасна, то у нее должен быть сертификат безопасности в виде желтого замочка рядом с панелью инструментов или в правом нижнем углу экрана. Также проверьте, что адрес страницы начинается с «https://»</a:t>
            </a:r>
            <a:endParaRPr lang="en-US" sz="900" dirty="0">
              <a:solidFill>
                <a:schemeClr val="tx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/>
          <a:srcRect l="12201" t="794" b="88023"/>
          <a:stretch/>
        </p:blipFill>
        <p:spPr>
          <a:xfrm>
            <a:off x="637084" y="1680468"/>
            <a:ext cx="334516" cy="3600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/>
          <a:srcRect l="13399" t="28997" b="59820"/>
          <a:stretch/>
        </p:blipFill>
        <p:spPr>
          <a:xfrm>
            <a:off x="641648" y="2945140"/>
            <a:ext cx="329952" cy="3600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/>
          <a:srcRect t="58953" b="29864"/>
          <a:stretch/>
        </p:blipFill>
        <p:spPr>
          <a:xfrm>
            <a:off x="4839198" y="1683069"/>
            <a:ext cx="381000" cy="36004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/>
          <a:srcRect t="89478" r="-98"/>
          <a:stretch/>
        </p:blipFill>
        <p:spPr>
          <a:xfrm>
            <a:off x="4838700" y="3428413"/>
            <a:ext cx="381372" cy="33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5765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AECA-881D-4C15-9431-531749C5A4BA}" type="datetime1">
              <a:rPr lang="es-ES" smtClean="0"/>
              <a:pPr/>
              <a:t>11/08/2016</a:t>
            </a:fld>
            <a:endParaRPr lang="en-US" dirty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/>
              <a:t>Panda Security</a:t>
            </a:r>
            <a:endParaRPr lang="en-US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/>
              <a:pPr/>
              <a:t>7</a:t>
            </a:fld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"/>
          </p:nvPr>
        </p:nvSpPr>
        <p:spPr>
          <a:xfrm>
            <a:off x="5148064" y="843558"/>
            <a:ext cx="3456384" cy="3888432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000" b="1" dirty="0" smtClean="0">
                <a:solidFill>
                  <a:schemeClr val="tx2"/>
                </a:solidFill>
              </a:rPr>
              <a:t>Безопасные пароли</a:t>
            </a:r>
            <a:r>
              <a:rPr lang="es-ES" sz="1000" b="1" dirty="0" smtClean="0">
                <a:solidFill>
                  <a:schemeClr val="tx2"/>
                </a:solidFill>
              </a:rPr>
              <a:t>: </a:t>
            </a:r>
            <a:r>
              <a:rPr lang="ru-RU" sz="900" dirty="0" smtClean="0">
                <a:solidFill>
                  <a:schemeClr val="tx2"/>
                </a:solidFill>
              </a:rPr>
              <a:t>Используйте разные пароли и регулярно меняйте их - это хороший способ предотвратить кражу персональных данных. </a:t>
            </a:r>
          </a:p>
          <a:p>
            <a:pPr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000" b="1" dirty="0" smtClean="0">
                <a:solidFill>
                  <a:schemeClr val="tx2"/>
                </a:solidFill>
              </a:rPr>
              <a:t>Публичные сети </a:t>
            </a:r>
            <a:r>
              <a:rPr lang="es-ES" sz="1000" b="1" dirty="0" smtClean="0">
                <a:solidFill>
                  <a:schemeClr val="tx2"/>
                </a:solidFill>
              </a:rPr>
              <a:t>Wi-Fi: </a:t>
            </a:r>
            <a:r>
              <a:rPr lang="ru-RU" sz="900" dirty="0" smtClean="0">
                <a:solidFill>
                  <a:schemeClr val="tx2"/>
                </a:solidFill>
              </a:rPr>
              <a:t>Будьте осторожны, если Вы подключены к публичной сети, т.к. Вы не знаете, кто еще может быть подключен к ней. Если Вы подключаетесь к сайту, где необходимо авторизоваться, проверьте в браузере иконку с замком, которая подтверждает его безопасность. Также мы рекомендуем Вам не осуществлять </a:t>
            </a:r>
            <a:r>
              <a:rPr lang="ru-RU" sz="900" dirty="0" err="1" smtClean="0">
                <a:solidFill>
                  <a:schemeClr val="tx2"/>
                </a:solidFill>
              </a:rPr>
              <a:t>онлайн-покупки</a:t>
            </a:r>
            <a:r>
              <a:rPr lang="ru-RU" sz="900" dirty="0" smtClean="0">
                <a:solidFill>
                  <a:schemeClr val="tx2"/>
                </a:solidFill>
              </a:rPr>
              <a:t> и банковские переводы при подключении к публичным </a:t>
            </a:r>
            <a:r>
              <a:rPr lang="ru-RU" sz="900" dirty="0" err="1" smtClean="0">
                <a:solidFill>
                  <a:schemeClr val="tx2"/>
                </a:solidFill>
              </a:rPr>
              <a:t>wi-fi</a:t>
            </a:r>
            <a:r>
              <a:rPr lang="ru-RU" sz="900" dirty="0" smtClean="0">
                <a:solidFill>
                  <a:schemeClr val="tx2"/>
                </a:solidFill>
              </a:rPr>
              <a:t> сетям.</a:t>
            </a: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7" name="4 Marcador de contenido"/>
          <p:cNvSpPr txBox="1">
            <a:spLocks/>
          </p:cNvSpPr>
          <p:nvPr/>
        </p:nvSpPr>
        <p:spPr>
          <a:xfrm>
            <a:off x="899592" y="843558"/>
            <a:ext cx="3600970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ru-RU" sz="1000" b="1" dirty="0" err="1" smtClean="0">
                <a:solidFill>
                  <a:schemeClr val="tx2"/>
                </a:solidFill>
              </a:rPr>
              <a:t>Онлайн-мошенничество</a:t>
            </a:r>
            <a:r>
              <a:rPr lang="es-ES" sz="1000" b="1" dirty="0" smtClean="0">
                <a:solidFill>
                  <a:schemeClr val="tx2"/>
                </a:solidFill>
              </a:rPr>
              <a:t>: </a:t>
            </a:r>
            <a:r>
              <a:rPr lang="ru-RU" sz="900" dirty="0" smtClean="0">
                <a:solidFill>
                  <a:schemeClr val="tx2"/>
                </a:solidFill>
              </a:rPr>
              <a:t>Не важно, насколько реальным это может показаться, но на самом деле Вы не выиграли в лотерею и никто не предлагает Вам работу на всю жизнь</a:t>
            </a:r>
            <a:r>
              <a:rPr lang="es-ES" sz="900" dirty="0" smtClean="0">
                <a:solidFill>
                  <a:schemeClr val="tx2"/>
                </a:solidFill>
              </a:rPr>
              <a:t>. </a:t>
            </a:r>
            <a:r>
              <a:rPr lang="ru-RU" sz="900" dirty="0" smtClean="0">
                <a:solidFill>
                  <a:schemeClr val="tx2"/>
                </a:solidFill>
              </a:rPr>
              <a:t>Также Ваш банк никогда не будет просить Вас предоставить Ваши данные по электронной почте. Хороший антивирус может обнаружить эти угрозы</a:t>
            </a:r>
            <a:r>
              <a:rPr lang="es-ES" sz="900" dirty="0" smtClean="0">
                <a:solidFill>
                  <a:schemeClr val="tx2"/>
                </a:solidFill>
              </a:rPr>
              <a:t>, </a:t>
            </a:r>
            <a:r>
              <a:rPr lang="ru-RU" sz="900" dirty="0" smtClean="0">
                <a:solidFill>
                  <a:schemeClr val="tx2"/>
                </a:solidFill>
              </a:rPr>
              <a:t>а базовые знания безопасности вместе с чувством здравого смысла помогут Вам различать такие аферы</a:t>
            </a:r>
            <a:r>
              <a:rPr lang="es-ES" sz="900" dirty="0" smtClean="0">
                <a:solidFill>
                  <a:schemeClr val="tx2"/>
                </a:solidFill>
              </a:rPr>
              <a:t>.</a:t>
            </a:r>
            <a:endParaRPr lang="en-US" sz="900" dirty="0">
              <a:solidFill>
                <a:schemeClr val="tx2"/>
              </a:solidFill>
            </a:endParaRPr>
          </a:p>
          <a:p>
            <a:pPr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000" b="1" dirty="0" smtClean="0">
                <a:solidFill>
                  <a:schemeClr val="tx2"/>
                </a:solidFill>
              </a:rPr>
              <a:t>Обучение основам безопасности </a:t>
            </a:r>
            <a:r>
              <a:rPr lang="es-ES" sz="1000" b="1" dirty="0" smtClean="0">
                <a:solidFill>
                  <a:schemeClr val="tx2"/>
                </a:solidFill>
              </a:rPr>
              <a:t>+ </a:t>
            </a:r>
            <a:r>
              <a:rPr lang="ru-RU" sz="1000" b="1" dirty="0" smtClean="0">
                <a:solidFill>
                  <a:schemeClr val="tx2"/>
                </a:solidFill>
              </a:rPr>
              <a:t>родительский контроль</a:t>
            </a:r>
            <a:r>
              <a:rPr lang="es-ES" sz="1000" b="1" dirty="0" smtClean="0">
                <a:solidFill>
                  <a:schemeClr val="tx2"/>
                </a:solidFill>
              </a:rPr>
              <a:t>: </a:t>
            </a:r>
            <a:r>
              <a:rPr lang="ru-RU" sz="900" dirty="0" smtClean="0">
                <a:solidFill>
                  <a:schemeClr val="tx2"/>
                </a:solidFill>
              </a:rPr>
              <a:t>Вам важно знать основные угрозы для Ваших детей в Интернете, чтобы Вы могли обучить их тому, что следует делать в сложных ситуациях. Кроме этого, используйте функции родительского контроля, которые помогут Вам решить эту непростую задачу.</a:t>
            </a:r>
            <a:endParaRPr lang="en-US" sz="900" dirty="0">
              <a:solidFill>
                <a:schemeClr val="tx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l="14795" t="31288" b="57170"/>
          <a:stretch/>
        </p:blipFill>
        <p:spPr>
          <a:xfrm>
            <a:off x="477511" y="3101734"/>
            <a:ext cx="470714" cy="43204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/>
          <a:srcRect l="19295" t="88211" b="417"/>
          <a:stretch/>
        </p:blipFill>
        <p:spPr>
          <a:xfrm>
            <a:off x="4755160" y="1931751"/>
            <a:ext cx="445855" cy="42568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/>
          <a:srcRect l="13277" t="2209" b="86249"/>
          <a:stretch/>
        </p:blipFill>
        <p:spPr>
          <a:xfrm>
            <a:off x="456093" y="915566"/>
            <a:ext cx="479098" cy="43204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print"/>
          <a:srcRect l="14795" t="62066" b="26392"/>
          <a:stretch/>
        </p:blipFill>
        <p:spPr>
          <a:xfrm>
            <a:off x="4716255" y="915567"/>
            <a:ext cx="47071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8881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/>
              <a:pPr/>
              <a:t>8</a:t>
            </a:fld>
            <a:endParaRPr lang="en-US"/>
          </a:p>
        </p:txBody>
      </p:sp>
      <p:sp>
        <p:nvSpPr>
          <p:cNvPr id="7" name="6 Marcador de contenido"/>
          <p:cNvSpPr txBox="1">
            <a:spLocks/>
          </p:cNvSpPr>
          <p:nvPr/>
        </p:nvSpPr>
        <p:spPr>
          <a:xfrm>
            <a:off x="213445" y="339502"/>
            <a:ext cx="8064896" cy="39037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buNone/>
            </a:pPr>
            <a:r>
              <a:rPr dirty="0" smtClean="0"/>
              <a:t>   </a:t>
            </a:r>
            <a:endParaRPr lang="en-US" sz="1200" dirty="0" smtClean="0">
              <a:solidFill>
                <a:srgbClr val="6DABDD"/>
              </a:solidFill>
            </a:endParaRPr>
          </a:p>
        </p:txBody>
      </p:sp>
      <p:sp>
        <p:nvSpPr>
          <p:cNvPr id="10" name="4 Marcador de contenido"/>
          <p:cNvSpPr txBox="1">
            <a:spLocks/>
          </p:cNvSpPr>
          <p:nvPr/>
        </p:nvSpPr>
        <p:spPr>
          <a:xfrm>
            <a:off x="539550" y="1935126"/>
            <a:ext cx="8247292" cy="2884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950" b="1" dirty="0" smtClean="0">
                <a:solidFill>
                  <a:schemeClr val="accent1"/>
                </a:solidFill>
              </a:rPr>
              <a:t>Наш антивирус защищает все Ваш устройства </a:t>
            </a:r>
            <a:r>
              <a:rPr lang="ru-RU" sz="950" dirty="0" smtClean="0">
                <a:solidFill>
                  <a:schemeClr val="accent1"/>
                </a:solidFill>
              </a:rPr>
              <a:t>от любых типов угроз</a:t>
            </a:r>
            <a:r>
              <a:rPr sz="950" dirty="0" smtClean="0">
                <a:solidFill>
                  <a:schemeClr val="accent1"/>
                </a:solidFill>
              </a:rPr>
              <a:t>.   </a:t>
            </a:r>
            <a:endParaRPr sz="950" dirty="0">
              <a:solidFill>
                <a:schemeClr val="accent1"/>
              </a:solidFill>
            </a:endParaRPr>
          </a:p>
          <a:p>
            <a:pPr marL="285750" indent="-285750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accent1"/>
                </a:solidFill>
              </a:rPr>
              <a:t>Мы помогаем Вам увидеть их </a:t>
            </a:r>
            <a:r>
              <a:rPr lang="ru-RU" sz="950" b="1" dirty="0" smtClean="0">
                <a:solidFill>
                  <a:schemeClr val="accent1"/>
                </a:solidFill>
              </a:rPr>
              <a:t>местоположение</a:t>
            </a:r>
            <a:r>
              <a:rPr sz="950" b="1" dirty="0" smtClean="0">
                <a:solidFill>
                  <a:schemeClr val="accent1"/>
                </a:solidFill>
              </a:rPr>
              <a:t> </a:t>
            </a:r>
            <a:r>
              <a:rPr lang="ru-RU" sz="950" dirty="0" smtClean="0">
                <a:solidFill>
                  <a:schemeClr val="accent1"/>
                </a:solidFill>
              </a:rPr>
              <a:t>через Ваш аккаунт </a:t>
            </a:r>
            <a:r>
              <a:rPr sz="950" dirty="0" smtClean="0">
                <a:solidFill>
                  <a:schemeClr val="accent1"/>
                </a:solidFill>
              </a:rPr>
              <a:t>Panda.</a:t>
            </a:r>
            <a:endParaRPr lang="en-US" sz="950" dirty="0">
              <a:solidFill>
                <a:schemeClr val="accent1"/>
              </a:solidFill>
            </a:endParaRPr>
          </a:p>
          <a:p>
            <a:pPr marL="285750" indent="-285750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accent1"/>
                </a:solidFill>
              </a:rPr>
              <a:t>Мы позволяет Вам </a:t>
            </a:r>
            <a:r>
              <a:rPr lang="ru-RU" sz="950" b="1" dirty="0" smtClean="0">
                <a:solidFill>
                  <a:schemeClr val="accent1"/>
                </a:solidFill>
              </a:rPr>
              <a:t>заблокировать и очистить </a:t>
            </a:r>
            <a:r>
              <a:rPr lang="ru-RU" sz="950" dirty="0" smtClean="0">
                <a:solidFill>
                  <a:schemeClr val="accent1"/>
                </a:solidFill>
              </a:rPr>
              <a:t>Ваше устройство удаленно</a:t>
            </a:r>
            <a:r>
              <a:rPr lang="es-ES" sz="950" dirty="0" smtClean="0">
                <a:solidFill>
                  <a:schemeClr val="accent1"/>
                </a:solidFill>
              </a:rPr>
              <a:t>.</a:t>
            </a:r>
            <a:endParaRPr lang="es-ES" sz="950" dirty="0">
              <a:solidFill>
                <a:schemeClr val="accent1"/>
              </a:solidFill>
            </a:endParaRPr>
          </a:p>
          <a:p>
            <a:pPr marL="285750" indent="-285750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accent1"/>
                </a:solidFill>
              </a:rPr>
              <a:t>Мы помогаем Вам </a:t>
            </a:r>
            <a:r>
              <a:rPr lang="ru-RU" sz="950" b="1" dirty="0" smtClean="0">
                <a:solidFill>
                  <a:schemeClr val="accent1"/>
                </a:solidFill>
              </a:rPr>
              <a:t>установить вора,</a:t>
            </a:r>
            <a:r>
              <a:rPr lang="es-ES" sz="950" b="1" dirty="0" smtClean="0">
                <a:solidFill>
                  <a:schemeClr val="accent1"/>
                </a:solidFill>
              </a:rPr>
              <a:t> </a:t>
            </a:r>
            <a:r>
              <a:rPr lang="ru-RU" sz="950" dirty="0" smtClean="0">
                <a:solidFill>
                  <a:schemeClr val="accent1"/>
                </a:solidFill>
              </a:rPr>
              <a:t>если Ваш смартфон был украден</a:t>
            </a:r>
            <a:r>
              <a:rPr sz="950" dirty="0" smtClean="0">
                <a:solidFill>
                  <a:schemeClr val="accent1"/>
                </a:solidFill>
              </a:rPr>
              <a:t>. </a:t>
            </a:r>
            <a:endParaRPr sz="950" dirty="0">
              <a:solidFill>
                <a:schemeClr val="accent1"/>
              </a:solidFill>
            </a:endParaRPr>
          </a:p>
          <a:p>
            <a:pPr marL="285750" indent="-285750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accent1"/>
                </a:solidFill>
              </a:rPr>
              <a:t>Мы помогаем Вам повысить </a:t>
            </a:r>
            <a:r>
              <a:rPr lang="ru-RU" sz="950" b="1" dirty="0" smtClean="0">
                <a:solidFill>
                  <a:schemeClr val="accent1"/>
                </a:solidFill>
              </a:rPr>
              <a:t>производительность и срок службы батареи </a:t>
            </a:r>
            <a:r>
              <a:rPr lang="ru-RU" sz="950" dirty="0" smtClean="0">
                <a:solidFill>
                  <a:schemeClr val="accent1"/>
                </a:solidFill>
              </a:rPr>
              <a:t>Вашего устройства </a:t>
            </a:r>
            <a:r>
              <a:rPr lang="es-ES" sz="950" dirty="0" smtClean="0">
                <a:solidFill>
                  <a:schemeClr val="accent1"/>
                </a:solidFill>
              </a:rPr>
              <a:t>(</a:t>
            </a:r>
            <a:r>
              <a:rPr lang="ru-RU" sz="950" dirty="0" smtClean="0">
                <a:solidFill>
                  <a:schemeClr val="accent1"/>
                </a:solidFill>
              </a:rPr>
              <a:t>ПК</a:t>
            </a:r>
            <a:r>
              <a:rPr lang="es-ES" sz="950" dirty="0" smtClean="0">
                <a:solidFill>
                  <a:schemeClr val="accent1"/>
                </a:solidFill>
              </a:rPr>
              <a:t>, </a:t>
            </a:r>
            <a:r>
              <a:rPr lang="ru-RU" sz="950" dirty="0" smtClean="0">
                <a:solidFill>
                  <a:schemeClr val="accent1"/>
                </a:solidFill>
              </a:rPr>
              <a:t>планшет или смартфон</a:t>
            </a:r>
            <a:r>
              <a:rPr lang="es-ES" sz="950" dirty="0" smtClean="0">
                <a:solidFill>
                  <a:schemeClr val="accent1"/>
                </a:solidFill>
              </a:rPr>
              <a:t>)</a:t>
            </a:r>
            <a:r>
              <a:rPr lang="es-ES" sz="950" b="1" dirty="0" smtClean="0">
                <a:solidFill>
                  <a:schemeClr val="accent1"/>
                </a:solidFill>
              </a:rPr>
              <a:t>.</a:t>
            </a:r>
            <a:endParaRPr lang="es-ES" sz="950" b="1" dirty="0">
              <a:solidFill>
                <a:schemeClr val="accent1"/>
              </a:solidFill>
            </a:endParaRPr>
          </a:p>
          <a:p>
            <a:pPr marL="285750" indent="-285750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950" b="1" dirty="0" err="1" smtClean="0">
                <a:solidFill>
                  <a:schemeClr val="accent1"/>
                </a:solidFill>
              </a:rPr>
              <a:t>Анти-вор</a:t>
            </a:r>
            <a:r>
              <a:rPr sz="950" dirty="0" smtClean="0">
                <a:solidFill>
                  <a:schemeClr val="accent1"/>
                </a:solidFill>
              </a:rPr>
              <a:t> (</a:t>
            </a:r>
            <a:r>
              <a:rPr lang="ru-RU" sz="950" dirty="0" smtClean="0">
                <a:solidFill>
                  <a:schemeClr val="accent1"/>
                </a:solidFill>
              </a:rPr>
              <a:t>противоугонная сигнализация</a:t>
            </a:r>
            <a:r>
              <a:rPr sz="950" dirty="0" smtClean="0">
                <a:solidFill>
                  <a:schemeClr val="accent1"/>
                </a:solidFill>
              </a:rPr>
              <a:t>). </a:t>
            </a:r>
            <a:endParaRPr sz="950" dirty="0">
              <a:solidFill>
                <a:schemeClr val="accent1"/>
              </a:solidFill>
            </a:endParaRPr>
          </a:p>
          <a:p>
            <a:pPr marL="285750" indent="-285750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950" b="1" dirty="0" smtClean="0">
                <a:solidFill>
                  <a:schemeClr val="accent1"/>
                </a:solidFill>
              </a:rPr>
              <a:t>Блокировка приложений</a:t>
            </a:r>
            <a:r>
              <a:rPr sz="950" b="1" dirty="0" smtClean="0">
                <a:solidFill>
                  <a:schemeClr val="accent1"/>
                </a:solidFill>
              </a:rPr>
              <a:t>: </a:t>
            </a:r>
            <a:r>
              <a:rPr lang="ru-RU" sz="950" dirty="0" smtClean="0">
                <a:solidFill>
                  <a:schemeClr val="accent1"/>
                </a:solidFill>
              </a:rPr>
              <a:t>Защита доступа к определенным приложениям с помощью </a:t>
            </a:r>
            <a:r>
              <a:rPr lang="es-ES" sz="950" dirty="0" smtClean="0">
                <a:solidFill>
                  <a:schemeClr val="accent1"/>
                </a:solidFill>
              </a:rPr>
              <a:t>PIN-</a:t>
            </a:r>
            <a:r>
              <a:rPr lang="ru-RU" sz="950" dirty="0" smtClean="0">
                <a:solidFill>
                  <a:schemeClr val="accent1"/>
                </a:solidFill>
              </a:rPr>
              <a:t>кода</a:t>
            </a:r>
            <a:r>
              <a:rPr sz="950" dirty="0" smtClean="0">
                <a:solidFill>
                  <a:schemeClr val="accent1"/>
                </a:solidFill>
              </a:rPr>
              <a:t>.</a:t>
            </a:r>
            <a:endParaRPr lang="es-ES" sz="950" dirty="0" smtClean="0">
              <a:solidFill>
                <a:schemeClr val="accent1"/>
              </a:solidFill>
            </a:endParaRPr>
          </a:p>
          <a:p>
            <a:pPr marL="285750" indent="-285750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ES" sz="950" dirty="0">
              <a:solidFill>
                <a:schemeClr val="accent1"/>
              </a:solidFill>
            </a:endParaRP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ru-RU" sz="950" dirty="0" smtClean="0">
                <a:solidFill>
                  <a:schemeClr val="accent1"/>
                </a:solidFill>
              </a:rPr>
              <a:t>Если Вы хотите воспользоваться этими функциями, выберите следующее решение</a:t>
            </a:r>
            <a:r>
              <a:rPr lang="es-ES" sz="950" dirty="0" smtClean="0">
                <a:solidFill>
                  <a:schemeClr val="accent1"/>
                </a:solidFill>
              </a:rPr>
              <a:t>:  </a:t>
            </a:r>
            <a:r>
              <a:rPr lang="ru-RU" sz="950" dirty="0" smtClean="0">
                <a:solidFill>
                  <a:schemeClr val="accent1"/>
                </a:solidFill>
              </a:rPr>
              <a:t/>
            </a:r>
            <a:br>
              <a:rPr lang="ru-RU" sz="950" dirty="0" smtClean="0">
                <a:solidFill>
                  <a:schemeClr val="accent1"/>
                </a:solidFill>
              </a:rPr>
            </a:br>
            <a:r>
              <a:rPr lang="es-ES" sz="950" b="1" dirty="0" smtClean="0">
                <a:solidFill>
                  <a:schemeClr val="accent1"/>
                </a:solidFill>
              </a:rPr>
              <a:t>Panda </a:t>
            </a:r>
            <a:r>
              <a:rPr lang="es-ES" sz="950" b="1" dirty="0">
                <a:solidFill>
                  <a:schemeClr val="accent1"/>
                </a:solidFill>
              </a:rPr>
              <a:t>Antivirus Pro, Panda Internet Security </a:t>
            </a:r>
            <a:r>
              <a:rPr lang="ru-RU" sz="950" b="1" dirty="0" smtClean="0">
                <a:solidFill>
                  <a:schemeClr val="accent1"/>
                </a:solidFill>
              </a:rPr>
              <a:t>или</a:t>
            </a:r>
            <a:r>
              <a:rPr lang="es-ES" sz="950" b="1" dirty="0" smtClean="0">
                <a:solidFill>
                  <a:schemeClr val="accent1"/>
                </a:solidFill>
              </a:rPr>
              <a:t> </a:t>
            </a:r>
            <a:r>
              <a:rPr lang="es-ES" sz="950" b="1" dirty="0">
                <a:solidFill>
                  <a:schemeClr val="accent1"/>
                </a:solidFill>
              </a:rPr>
              <a:t>Panda Global Protection.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endParaRPr lang="en-US" sz="950" dirty="0">
              <a:solidFill>
                <a:schemeClr val="accent1"/>
              </a:solidFill>
            </a:endParaRPr>
          </a:p>
          <a:p>
            <a:pPr>
              <a:lnSpc>
                <a:spcPts val="2100"/>
              </a:lnSpc>
              <a:spcBef>
                <a:spcPts val="0"/>
              </a:spcBef>
            </a:pPr>
            <a:endParaRPr lang="en-US" sz="9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100"/>
              </a:lnSpc>
              <a:spcBef>
                <a:spcPts val="0"/>
              </a:spcBef>
            </a:pPr>
            <a:endParaRPr lang="en-US" sz="9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9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/>
          <a:srcRect t="11644" b="28912"/>
          <a:stretch/>
        </p:blipFill>
        <p:spPr>
          <a:xfrm>
            <a:off x="0" y="-20538"/>
            <a:ext cx="9144000" cy="1944216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11560" y="405114"/>
            <a:ext cx="8064896" cy="5672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 smtClean="0">
                <a:solidFill>
                  <a:schemeClr val="bg1"/>
                </a:solidFill>
              </a:rPr>
              <a:t>Что мы делаем для защиты Ваших устройств</a:t>
            </a:r>
            <a:r>
              <a:rPr lang="es-ES" sz="2600" dirty="0" smtClean="0">
                <a:solidFill>
                  <a:schemeClr val="bg1"/>
                </a:solidFill>
              </a:rPr>
              <a:t>?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832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/>
          <a:srcRect t="6957" b="20298"/>
          <a:stretch/>
        </p:blipFill>
        <p:spPr>
          <a:xfrm>
            <a:off x="2390" y="-20538"/>
            <a:ext cx="9162876" cy="2088233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/>
              <a:pPr/>
              <a:t>9</a:t>
            </a:fld>
            <a:endParaRPr lang="en-US"/>
          </a:p>
        </p:txBody>
      </p:sp>
      <p:sp>
        <p:nvSpPr>
          <p:cNvPr id="7" name="6 Marcador de contenido"/>
          <p:cNvSpPr txBox="1">
            <a:spLocks/>
          </p:cNvSpPr>
          <p:nvPr/>
        </p:nvSpPr>
        <p:spPr>
          <a:xfrm>
            <a:off x="213445" y="339502"/>
            <a:ext cx="8064896" cy="39037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buNone/>
            </a:pPr>
            <a:r>
              <a:rPr dirty="0" smtClean="0"/>
              <a:t>   </a:t>
            </a:r>
            <a:endParaRPr lang="en-US" sz="1200" dirty="0" smtClean="0">
              <a:solidFill>
                <a:srgbClr val="6DABDD"/>
              </a:solidFill>
            </a:endParaRPr>
          </a:p>
        </p:txBody>
      </p:sp>
      <p:sp>
        <p:nvSpPr>
          <p:cNvPr id="10" name="4 Marcador de contenido"/>
          <p:cNvSpPr txBox="1">
            <a:spLocks/>
          </p:cNvSpPr>
          <p:nvPr/>
        </p:nvSpPr>
        <p:spPr>
          <a:xfrm>
            <a:off x="539551" y="2139702"/>
            <a:ext cx="7992889" cy="2591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accent1"/>
                </a:solidFill>
              </a:rPr>
              <a:t>Мы позволяем Вам </a:t>
            </a:r>
            <a:r>
              <a:rPr lang="ru-RU" sz="950" b="1" dirty="0" smtClean="0">
                <a:solidFill>
                  <a:schemeClr val="accent1"/>
                </a:solidFill>
              </a:rPr>
              <a:t>отслеживать активность Ваших детей в Интернете</a:t>
            </a:r>
            <a:r>
              <a:rPr sz="950" dirty="0" smtClean="0">
                <a:solidFill>
                  <a:schemeClr val="accent1"/>
                </a:solidFill>
              </a:rPr>
              <a:t>. </a:t>
            </a:r>
            <a:endParaRPr sz="950" dirty="0">
              <a:solidFill>
                <a:schemeClr val="accent1"/>
              </a:solidFill>
            </a:endParaRPr>
          </a:p>
          <a:p>
            <a:pPr marL="285750" indent="-285750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950" b="1" dirty="0" smtClean="0">
                <a:solidFill>
                  <a:schemeClr val="accent1"/>
                </a:solidFill>
              </a:rPr>
              <a:t>Блокировка нежелательного содержимого</a:t>
            </a:r>
            <a:r>
              <a:rPr lang="es-ES" sz="950" b="1" dirty="0" smtClean="0">
                <a:solidFill>
                  <a:schemeClr val="accent1"/>
                </a:solidFill>
              </a:rPr>
              <a:t>.</a:t>
            </a:r>
            <a:endParaRPr lang="es-ES" sz="950" b="1" dirty="0">
              <a:solidFill>
                <a:schemeClr val="accent1"/>
              </a:solidFill>
            </a:endParaRPr>
          </a:p>
          <a:p>
            <a:pPr marL="285750" indent="-285750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950" b="1" dirty="0" smtClean="0">
                <a:solidFill>
                  <a:schemeClr val="accent1"/>
                </a:solidFill>
              </a:rPr>
              <a:t>Защита Вашей домашней сети </a:t>
            </a:r>
            <a:r>
              <a:rPr lang="es-ES" sz="950" b="1" dirty="0" smtClean="0">
                <a:solidFill>
                  <a:schemeClr val="accent1"/>
                </a:solidFill>
              </a:rPr>
              <a:t>Wi-Fi </a:t>
            </a:r>
            <a:r>
              <a:rPr lang="ru-RU" sz="950" dirty="0" smtClean="0">
                <a:solidFill>
                  <a:schemeClr val="accent1"/>
                </a:solidFill>
              </a:rPr>
              <a:t>от вторжений</a:t>
            </a:r>
            <a:r>
              <a:rPr sz="950" dirty="0" smtClean="0">
                <a:solidFill>
                  <a:schemeClr val="accent1"/>
                </a:solidFill>
              </a:rPr>
              <a:t>.</a:t>
            </a:r>
            <a:endParaRPr sz="950" dirty="0">
              <a:solidFill>
                <a:schemeClr val="accent1"/>
              </a:solidFill>
            </a:endParaRPr>
          </a:p>
          <a:p>
            <a:pPr marL="285750" indent="-285750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accent1"/>
                </a:solidFill>
              </a:rPr>
              <a:t>Обеспечьте </a:t>
            </a:r>
            <a:r>
              <a:rPr lang="ru-RU" sz="950" b="1" dirty="0" smtClean="0">
                <a:solidFill>
                  <a:schemeClr val="accent1"/>
                </a:solidFill>
              </a:rPr>
              <a:t>безопасность Ваших персональных данных </a:t>
            </a:r>
            <a:r>
              <a:rPr lang="ru-RU" sz="950" dirty="0" smtClean="0">
                <a:solidFill>
                  <a:schemeClr val="accent1"/>
                </a:solidFill>
              </a:rPr>
              <a:t>и фотографий</a:t>
            </a:r>
            <a:r>
              <a:rPr sz="950" dirty="0" smtClean="0">
                <a:solidFill>
                  <a:schemeClr val="accent1"/>
                </a:solidFill>
              </a:rPr>
              <a:t>.</a:t>
            </a:r>
            <a:endParaRPr sz="950" dirty="0">
              <a:solidFill>
                <a:schemeClr val="accent1"/>
              </a:solidFill>
            </a:endParaRPr>
          </a:p>
          <a:p>
            <a:pPr marL="285750" indent="-285750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schemeClr val="accent1"/>
                </a:solidFill>
              </a:rPr>
              <a:t>Мы помогаем Вам </a:t>
            </a:r>
            <a:r>
              <a:rPr lang="ru-RU" sz="950" b="1" dirty="0" smtClean="0">
                <a:solidFill>
                  <a:schemeClr val="accent1"/>
                </a:solidFill>
              </a:rPr>
              <a:t>установить местоположение Ваших устройств </a:t>
            </a:r>
            <a:r>
              <a:rPr lang="ru-RU" sz="950" dirty="0" smtClean="0">
                <a:solidFill>
                  <a:schemeClr val="accent1"/>
                </a:solidFill>
              </a:rPr>
              <a:t>в любое время</a:t>
            </a:r>
            <a:r>
              <a:rPr sz="950" dirty="0" smtClean="0">
                <a:solidFill>
                  <a:schemeClr val="accent1"/>
                </a:solidFill>
              </a:rPr>
              <a:t>.</a:t>
            </a:r>
            <a:endParaRPr sz="950" dirty="0">
              <a:solidFill>
                <a:schemeClr val="accent1"/>
              </a:solidFill>
            </a:endParaRPr>
          </a:p>
          <a:p>
            <a:pPr marL="285750" indent="-285750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950" b="1" dirty="0" smtClean="0">
                <a:solidFill>
                  <a:schemeClr val="accent1"/>
                </a:solidFill>
              </a:rPr>
              <a:t>Отслеживайте скаченные приложения </a:t>
            </a:r>
            <a:r>
              <a:rPr lang="ru-RU" sz="950" dirty="0" smtClean="0">
                <a:solidFill>
                  <a:schemeClr val="accent1"/>
                </a:solidFill>
              </a:rPr>
              <a:t>на Ваших мобильных устройствах</a:t>
            </a:r>
            <a:r>
              <a:rPr sz="950" dirty="0" smtClean="0">
                <a:solidFill>
                  <a:schemeClr val="accent1"/>
                </a:solidFill>
              </a:rPr>
              <a:t>. </a:t>
            </a:r>
            <a:endParaRPr sz="950" dirty="0">
              <a:solidFill>
                <a:schemeClr val="accent1"/>
              </a:solidFill>
            </a:endParaRPr>
          </a:p>
          <a:p>
            <a:pPr marL="285750" indent="-285750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950" b="1" dirty="0" smtClean="0">
                <a:solidFill>
                  <a:schemeClr val="accent1"/>
                </a:solidFill>
              </a:rPr>
              <a:t>Блокировка приложений</a:t>
            </a:r>
            <a:r>
              <a:rPr sz="950" b="1" dirty="0" smtClean="0">
                <a:solidFill>
                  <a:schemeClr val="accent1"/>
                </a:solidFill>
              </a:rPr>
              <a:t>: </a:t>
            </a:r>
            <a:r>
              <a:rPr lang="ru-RU" sz="950" dirty="0" smtClean="0">
                <a:solidFill>
                  <a:schemeClr val="accent1"/>
                </a:solidFill>
              </a:rPr>
              <a:t>Защита доступа к определенным приложениям с помощью PIN-кода.</a:t>
            </a:r>
            <a:endParaRPr lang="es-ES" sz="950" dirty="0" smtClean="0">
              <a:solidFill>
                <a:schemeClr val="accent1"/>
              </a:solidFill>
            </a:endParaRPr>
          </a:p>
          <a:p>
            <a:pPr>
              <a:lnSpc>
                <a:spcPts val="2100"/>
              </a:lnSpc>
              <a:spcBef>
                <a:spcPts val="0"/>
              </a:spcBef>
            </a:pPr>
            <a:endParaRPr lang="es-ES" sz="950" dirty="0">
              <a:solidFill>
                <a:schemeClr val="accent1"/>
              </a:solidFill>
            </a:endParaRP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ru-RU" sz="950" dirty="0" smtClean="0">
                <a:solidFill>
                  <a:schemeClr val="accent1"/>
                </a:solidFill>
              </a:rPr>
              <a:t>Если Вы хотите защитить Вашу семью</a:t>
            </a:r>
            <a:r>
              <a:rPr lang="en-US" sz="950" dirty="0" smtClean="0">
                <a:solidFill>
                  <a:schemeClr val="accent1"/>
                </a:solidFill>
              </a:rPr>
              <a:t>, </a:t>
            </a:r>
            <a:r>
              <a:rPr lang="ru-RU" sz="950" dirty="0" smtClean="0">
                <a:solidFill>
                  <a:schemeClr val="accent1"/>
                </a:solidFill>
              </a:rPr>
              <a:t>выберите следующее решение</a:t>
            </a:r>
            <a:r>
              <a:rPr lang="es-ES" sz="950" dirty="0" smtClean="0">
                <a:solidFill>
                  <a:schemeClr val="accent1"/>
                </a:solidFill>
              </a:rPr>
              <a:t>: </a:t>
            </a:r>
            <a:r>
              <a:rPr lang="en-US" sz="950" b="1" dirty="0" smtClean="0">
                <a:solidFill>
                  <a:schemeClr val="accent1"/>
                </a:solidFill>
              </a:rPr>
              <a:t>Panda </a:t>
            </a:r>
            <a:r>
              <a:rPr lang="en-US" sz="950" b="1" dirty="0">
                <a:solidFill>
                  <a:schemeClr val="accent1"/>
                </a:solidFill>
              </a:rPr>
              <a:t>Internet Security </a:t>
            </a:r>
            <a:r>
              <a:rPr lang="ru-RU" sz="950" b="1" dirty="0" smtClean="0">
                <a:solidFill>
                  <a:schemeClr val="accent1"/>
                </a:solidFill>
              </a:rPr>
              <a:t>или</a:t>
            </a:r>
            <a:r>
              <a:rPr lang="en-US" sz="950" b="1" dirty="0" smtClean="0">
                <a:solidFill>
                  <a:schemeClr val="accent1"/>
                </a:solidFill>
              </a:rPr>
              <a:t> </a:t>
            </a:r>
            <a:r>
              <a:rPr lang="en-US" sz="950" b="1" dirty="0">
                <a:solidFill>
                  <a:schemeClr val="accent1"/>
                </a:solidFill>
              </a:rPr>
              <a:t>Panda Global Protection.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endParaRPr lang="en-US" sz="9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100"/>
              </a:lnSpc>
              <a:spcBef>
                <a:spcPts val="0"/>
              </a:spcBef>
            </a:pPr>
            <a:endParaRPr lang="en-US" sz="9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9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1560" y="405114"/>
            <a:ext cx="7920881" cy="9997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bg1"/>
                </a:solidFill>
              </a:rPr>
              <a:t>Что мы делаем для защиты Вашей семьи</a:t>
            </a:r>
            <a:r>
              <a:rPr lang="es-ES" sz="2800" dirty="0" smtClean="0">
                <a:solidFill>
                  <a:schemeClr val="bg1"/>
                </a:solidFill>
              </a:rPr>
              <a:t>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601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anda">
      <a:dk1>
        <a:srgbClr val="262626"/>
      </a:dk1>
      <a:lt1>
        <a:srgbClr val="FFFFFF"/>
      </a:lt1>
      <a:dk2>
        <a:srgbClr val="295CA9"/>
      </a:dk2>
      <a:lt2>
        <a:srgbClr val="FFFFFF"/>
      </a:lt2>
      <a:accent1>
        <a:srgbClr val="295CA9"/>
      </a:accent1>
      <a:accent2>
        <a:srgbClr val="981F23"/>
      </a:accent2>
      <a:accent3>
        <a:srgbClr val="009C4B"/>
      </a:accent3>
      <a:accent4>
        <a:srgbClr val="A13167"/>
      </a:accent4>
      <a:accent5>
        <a:srgbClr val="0EA1A1"/>
      </a:accent5>
      <a:accent6>
        <a:srgbClr val="E15000"/>
      </a:accent6>
      <a:hlink>
        <a:srgbClr val="252C6D"/>
      </a:hlink>
      <a:folHlink>
        <a:srgbClr val="621C43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Panda">
      <a:dk1>
        <a:srgbClr val="262626"/>
      </a:dk1>
      <a:lt1>
        <a:srgbClr val="FFFFFF"/>
      </a:lt1>
      <a:dk2>
        <a:srgbClr val="295CA9"/>
      </a:dk2>
      <a:lt2>
        <a:srgbClr val="FFFFFF"/>
      </a:lt2>
      <a:accent1>
        <a:srgbClr val="295CA9"/>
      </a:accent1>
      <a:accent2>
        <a:srgbClr val="981F23"/>
      </a:accent2>
      <a:accent3>
        <a:srgbClr val="009C4B"/>
      </a:accent3>
      <a:accent4>
        <a:srgbClr val="A13167"/>
      </a:accent4>
      <a:accent5>
        <a:srgbClr val="0EA1A1"/>
      </a:accent5>
      <a:accent6>
        <a:srgbClr val="E15000"/>
      </a:accent6>
      <a:hlink>
        <a:srgbClr val="252C6D"/>
      </a:hlink>
      <a:folHlink>
        <a:srgbClr val="621C43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B9B98F2FB5134A8F2C26C704A46DE2" ma:contentTypeVersion="2" ma:contentTypeDescription="Create a new document." ma:contentTypeScope="" ma:versionID="39364e64af9d7faeeb56701973817c57">
  <xsd:schema xmlns:xsd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e577e5801e944e94a70dc4c74b2252f8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Format" minOccurs="0"/>
                <xsd:element ref="ns1:Languag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Language" ma:index="9" nillable="true" ma:displayName="Language" ma:default="English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Format" ma:index="8" nillable="true" ma:displayName="Format" ma:description="Media-type, file format or dimensions" ma:internalName="_Forma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Language xmlns="http://schemas.microsoft.com/sharepoint/v3">English</Language>
    <_Format xmlns="http://schemas.microsoft.com/sharepoint/v3/fields">PowerPoint</_Format>
  </documentManagement>
</p:properties>
</file>

<file path=customXml/itemProps1.xml><?xml version="1.0" encoding="utf-8"?>
<ds:datastoreItem xmlns:ds="http://schemas.openxmlformats.org/officeDocument/2006/customXml" ds:itemID="{5C7C5EC1-242B-405E-8838-6FCBC0814F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D5E47E-5C5A-4BE8-8E1E-7F309A6BF9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8EFA156-D5C9-4D1F-9B23-DA5B0D4D3005}">
  <ds:schemaRefs>
    <ds:schemaRef ds:uri="http://schemas.microsoft.com/office/2006/metadata/properties"/>
    <ds:schemaRef ds:uri="http://schemas.microsoft.com/sharepoint/v3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6957</TotalTime>
  <Words>2318</Words>
  <Application>Microsoft Office PowerPoint</Application>
  <PresentationFormat>Экран (16:9)</PresentationFormat>
  <Paragraphs>658</Paragraphs>
  <Slides>24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Tema de Office</vt:lpstr>
      <vt:lpstr>1_Tema de Office</vt:lpstr>
      <vt:lpstr>Защищая и упрощая Вашу жизнь</vt:lpstr>
      <vt:lpstr>Кто мы?</vt:lpstr>
      <vt:lpstr>Слайд 3</vt:lpstr>
      <vt:lpstr>Почему Panda?</vt:lpstr>
      <vt:lpstr>Слайд 5</vt:lpstr>
      <vt:lpstr>Ваша безопасность важна для нас, поэтому обратите внимание на наши советы: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Для получения подробной информации посетите наш Медиа-Центр: www.pandasecurity.com/mediacenter </vt:lpstr>
    </vt:vector>
  </TitlesOfParts>
  <Company>Panda Security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New-Consumer-Product-Presentation</dc:title>
  <dc:creator>Eva Hillan del Pozo</dc:creator>
  <cp:lastModifiedBy>Paz</cp:lastModifiedBy>
  <cp:revision>313</cp:revision>
  <dcterms:created xsi:type="dcterms:W3CDTF">2014-12-03T08:49:32Z</dcterms:created>
  <dcterms:modified xsi:type="dcterms:W3CDTF">2016-08-11T08:16:51Z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0x01010076B9B98F2FB5134A8F2C26C704A46DE2</vt:lpwstr>
  </property>
</Properties>
</file>